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1200" baseline="0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мониторинга освоения образовательной программы 3 - 4 года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 превышением возрастной нормы - 17 детей</c:v>
                </c:pt>
                <c:pt idx="1">
                  <c:v>возрастная норма - 3 ребенка</c:v>
                </c:pt>
                <c:pt idx="2">
                  <c:v>ниже возрастной нормы - 0 детей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0.8500000000000002</c:v>
                </c:pt>
                <c:pt idx="1">
                  <c:v>0.15000000000000005</c:v>
                </c:pt>
                <c:pt idx="2">
                  <c:v>0</c:v>
                </c:pt>
              </c:numCache>
            </c:numRef>
          </c:val>
        </c:ser>
        <c:shape val="cylinder"/>
        <c:axId val="84177280"/>
        <c:axId val="69531520"/>
        <c:axId val="0"/>
      </c:bar3DChart>
      <c:catAx>
        <c:axId val="84177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69531520"/>
        <c:crosses val="autoZero"/>
        <c:auto val="1"/>
        <c:lblAlgn val="ctr"/>
        <c:lblOffset val="100"/>
      </c:catAx>
      <c:valAx>
        <c:axId val="69531520"/>
        <c:scaling>
          <c:orientation val="minMax"/>
        </c:scaling>
        <c:axPos val="l"/>
        <c:majorGridlines/>
        <c:numFmt formatCode="0%" sourceLinked="1"/>
        <c:tickLblPos val="nextTo"/>
        <c:crossAx val="841772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200" baseline="0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промежуточного мониторинга 4 -5 лет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 превышением возрастной нормы 16 детей</c:v>
                </c:pt>
                <c:pt idx="1">
                  <c:v>Возрастная норма - 4 ребенка</c:v>
                </c:pt>
                <c:pt idx="2">
                  <c:v>Ниже возрастной нормы 0 0 детей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0.84000000000000019</c:v>
                </c:pt>
                <c:pt idx="1">
                  <c:v>0.16</c:v>
                </c:pt>
                <c:pt idx="2">
                  <c:v>0</c:v>
                </c:pt>
              </c:numCache>
            </c:numRef>
          </c:val>
        </c:ser>
        <c:shape val="cylinder"/>
        <c:axId val="82247680"/>
        <c:axId val="82249216"/>
        <c:axId val="0"/>
      </c:bar3DChart>
      <c:catAx>
        <c:axId val="82247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82249216"/>
        <c:crosses val="autoZero"/>
        <c:auto val="1"/>
        <c:lblAlgn val="ctr"/>
        <c:lblOffset val="100"/>
      </c:catAx>
      <c:valAx>
        <c:axId val="82249216"/>
        <c:scaling>
          <c:orientation val="minMax"/>
        </c:scaling>
        <c:axPos val="l"/>
        <c:majorGridlines/>
        <c:numFmt formatCode="0%" sourceLinked="1"/>
        <c:tickLblPos val="nextTo"/>
        <c:crossAx val="82247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36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Игровое взаимодействие взрослых и детей </a:t>
            </a:r>
            <a:br>
              <a:rPr lang="ru-RU" dirty="0" smtClean="0"/>
            </a:br>
            <a:r>
              <a:rPr lang="ru-RU" dirty="0" smtClean="0"/>
              <a:t>на участке детского сада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Сенина А. В., педагог МБДОУ «Добрянский детский сад № 8»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762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Тематическая прогулка</a:t>
            </a:r>
            <a:endParaRPr lang="ru-RU" sz="3200" b="1" dirty="0"/>
          </a:p>
        </p:txBody>
      </p:sp>
      <p:pic>
        <p:nvPicPr>
          <p:cNvPr id="2051" name="Picture 3" descr="F:\DCIM\106_PANA\P1060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1219200"/>
            <a:ext cx="5715000" cy="428625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429000"/>
            <a:ext cx="42799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игре дети активно использовали предметы – заменители, например: термос  - банку из под чая</a:t>
            </a:r>
            <a:endParaRPr lang="ru-RU" sz="2800" dirty="0"/>
          </a:p>
        </p:txBody>
      </p:sp>
      <p:pic>
        <p:nvPicPr>
          <p:cNvPr id="3074" name="Picture 2" descr="C:\Documents and Settings\Ирина\Рабочий стол\зИМНЯЯ РЫБАЛКА 6Я ГРУППА 2015 ГОД сЕНИНА\P10608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752600"/>
            <a:ext cx="3505200" cy="262890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\Рабочий стол\группа № 6 февраль 2015\P10605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0461" y="4495800"/>
            <a:ext cx="4886139" cy="2196500"/>
          </a:xfrm>
          <a:prstGeom prst="rect">
            <a:avLst/>
          </a:prstGeom>
          <a:noFill/>
        </p:spPr>
      </p:pic>
      <p:pic>
        <p:nvPicPr>
          <p:cNvPr id="3076" name="Picture 4" descr="C:\Documents and Settings\Ирина\Рабочий стол\группа № 6 февраль 2015\P10605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1600200"/>
            <a:ext cx="3648075" cy="273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106087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" y="3581400"/>
            <a:ext cx="4038600" cy="3028950"/>
          </a:xfrm>
        </p:spPr>
      </p:pic>
      <p:pic>
        <p:nvPicPr>
          <p:cNvPr id="4098" name="Picture 2" descr="C:\Documents and Settings\Ирина\Рабочий стол\группа № 6 февраль 2015\P10605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66700"/>
            <a:ext cx="3962400" cy="2971800"/>
          </a:xfrm>
          <a:prstGeom prst="rect">
            <a:avLst/>
          </a:prstGeom>
          <a:noFill/>
        </p:spPr>
      </p:pic>
      <p:pic>
        <p:nvPicPr>
          <p:cNvPr id="4099" name="Picture 3" descr="C:\Documents and Settings\Ирина\Рабочий стол\группа № 6 февраль 2015\P10605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228600"/>
            <a:ext cx="3140075" cy="3532265"/>
          </a:xfrm>
          <a:prstGeom prst="rect">
            <a:avLst/>
          </a:prstGeom>
          <a:noFill/>
        </p:spPr>
      </p:pic>
      <p:pic>
        <p:nvPicPr>
          <p:cNvPr id="10" name="Содержимое 5" descr="P1060872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572000" y="33528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106055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5097992" cy="3823494"/>
          </a:xfrm>
        </p:spPr>
      </p:pic>
      <p:pic>
        <p:nvPicPr>
          <p:cNvPr id="6" name="Содержимое 5" descr="P106055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191000" y="1295400"/>
            <a:ext cx="4749800" cy="356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Ирина\Рабочий стол\резать\P1060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457200"/>
            <a:ext cx="2097584" cy="4114800"/>
          </a:xfrm>
          <a:prstGeom prst="rect">
            <a:avLst/>
          </a:prstGeom>
          <a:noFill/>
        </p:spPr>
      </p:pic>
      <p:pic>
        <p:nvPicPr>
          <p:cNvPr id="5125" name="Picture 5" descr="C:\Documents and Settings\Ирина\Рабочий стол\резать\P10608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828800"/>
            <a:ext cx="2133600" cy="4865938"/>
          </a:xfrm>
          <a:prstGeom prst="rect">
            <a:avLst/>
          </a:prstGeom>
          <a:noFill/>
        </p:spPr>
      </p:pic>
      <p:pic>
        <p:nvPicPr>
          <p:cNvPr id="5126" name="Picture 6" descr="C:\Documents and Settings\Ирина\Рабочий стол\резать\P10608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228600"/>
            <a:ext cx="3657600" cy="2743200"/>
          </a:xfrm>
          <a:prstGeom prst="rect">
            <a:avLst/>
          </a:prstGeom>
          <a:noFill/>
        </p:spPr>
      </p:pic>
      <p:pic>
        <p:nvPicPr>
          <p:cNvPr id="5127" name="Picture 7" descr="C:\Documents and Settings\Ирина\Рабочий стол\резать\P10608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32004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Ирина\Рабочий стол\резать\ры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2661761" cy="61722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32289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819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4419600"/>
            <a:ext cx="2266950" cy="22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609600"/>
            <a:ext cx="2171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Documents and Settings\Ирина\Рабочий стол\группа № 6 февраль 2015\P10605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5344039" cy="4008438"/>
          </a:xfrm>
          <a:prstGeom prst="rect">
            <a:avLst/>
          </a:prstGeom>
          <a:noFill/>
        </p:spPr>
      </p:pic>
      <p:pic>
        <p:nvPicPr>
          <p:cNvPr id="9" name="Picture 2" descr="C:\Documents and Settings\Ирина\Рабочий стол\группа № 6 февраль 2015\P1060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676400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3" descr="C:\Documents and Settings\Ирина\Рабочий стол\зИМНЯЯ РЫБАЛКА 6Я ГРУППА 2015 ГОД сЕНИНА\P1060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38290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«Как тебе живется, рыбка?»</a:t>
            </a:r>
          </a:p>
          <a:p>
            <a:r>
              <a:rPr lang="ru-RU" sz="3200" dirty="0" smtClean="0"/>
              <a:t>«Кто заботится о нас в детском саду?»,</a:t>
            </a:r>
          </a:p>
          <a:p>
            <a:r>
              <a:rPr lang="ru-RU" sz="3200" dirty="0" smtClean="0"/>
              <a:t>«Осторожность? Это так: осмотрись…. и сделай шаг!»,</a:t>
            </a:r>
          </a:p>
          <a:p>
            <a:r>
              <a:rPr lang="ru-RU" sz="3200" dirty="0" smtClean="0"/>
              <a:t>«Профессии»,</a:t>
            </a:r>
          </a:p>
          <a:p>
            <a:r>
              <a:rPr lang="ru-RU" sz="3200" dirty="0" smtClean="0"/>
              <a:t>«Транспорт» и т. д.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038600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Игровые мотивы и компетентности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Зимняя рыбалка</a:t>
            </a:r>
            <a:endParaRPr lang="ru-RU" b="1" dirty="0"/>
          </a:p>
        </p:txBody>
      </p:sp>
      <p:pic>
        <p:nvPicPr>
          <p:cNvPr id="8194" name="Picture 2" descr="C:\Documents and Settings\Ирина\Рабочий стол\зИМНЯЯ РЫБАЛКА 6Я ГРУППА 2015 ГОД сЕНИНА\P10608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2209800"/>
            <a:ext cx="3556000" cy="266700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878912">
            <a:off x="3947038" y="1170408"/>
            <a:ext cx="697638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76600" y="2133600"/>
            <a:ext cx="1143000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667000" y="3352800"/>
            <a:ext cx="1828800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81400" y="4724400"/>
            <a:ext cx="914400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67200" y="5334000"/>
            <a:ext cx="381000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Сравнительные итоги мониторинга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СЧАСТЛИВОЕ ДЕТСТВО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43200" y="1828800"/>
            <a:ext cx="3505200" cy="342900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1135738">
            <a:off x="152400" y="2286000"/>
            <a:ext cx="27432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яркое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 rot="1657415">
            <a:off x="5542970" y="4728045"/>
            <a:ext cx="3544814" cy="1066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ЗАПОМИНАЮЩЕЕСЯ 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 rot="19823314">
            <a:off x="32079" y="4985091"/>
            <a:ext cx="3544814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БЕЗОПАСНОЕ</a:t>
            </a:r>
            <a:endParaRPr lang="ru-RU" sz="2000" b="1" dirty="0"/>
          </a:p>
        </p:txBody>
      </p:sp>
      <p:sp>
        <p:nvSpPr>
          <p:cNvPr id="11" name="Выгнутая влево стрелка 10"/>
          <p:cNvSpPr/>
          <p:nvPr/>
        </p:nvSpPr>
        <p:spPr>
          <a:xfrm rot="1144430" flipH="1">
            <a:off x="6789126" y="853744"/>
            <a:ext cx="1194672" cy="3033671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слайд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Счастливое детство – залог стабильного будущего. Мы все знаем, чтобы детство наших дошкольников было СЧАСТЛИВЫМ – оно должно стать ЯРКИМ, ЗАПОМИНАЮЩИМСЯ, БЕЗОПАСНЫМ.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Именно поэтому мы в своей деятельности  ориентируемся на ПАРТНЕРСКИЕ взаимоотношения взрослых и детей. Т. К. именно они более всего отражают модель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субъек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субъектных» отношений.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слайд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условия предполагают активное внедрение Федерального государственного стандарта. Данный документ  определяет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периода дошкольного детства и обозначает условия, необходимые для формирования личности каждого ребенка.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Обеспечивая выполнение одной из задач ФГОС ДО, в своей практике мы используем различные формы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игрового взаимодействия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обусловлено форматом педагогической деятельности, которую мы осуществляем в рамках экспериментальной педагогической площадки, под руководством к. п. н. М.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Грибановой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Обратившись к самому понятию ВЗАИМОДЕЙСТВИЕ – мы выбрали для себя наиболее близкое значение, обозначенное в Большом энциклопедическом словаре. Вы его видите на слайде…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как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воздействие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бъектов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 на друга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как универсальная форма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движения, развития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28600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Пояснения к слайдам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6-й слайд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Понятие «ВЗАИМОДЕЙСТВИЕ» в этом случае мы рассматриваем как  форму специально организованных игровых отношений, в которых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Ребенок может: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использовать свои представления (знания, умения, опыт) об окружающем;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расширить свои представления (обогатить их, получить новый практический опыт);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практиковать «обыгрывание»  (проживание) социальных ролей и отношений.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 может: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определить (для себя) степень осведомленности ребенка в той или иной тематике;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создать условия для интеллектуального развития ребенка (получения новых знаний, умений и т. 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организовать деятельность в формате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субъек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субъектных» отношений.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слайд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Таким образом, цель игрового взаимодействия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Создать условия эмоционального переживания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сопереживания радости от общения, а так же практика проигрывания сюжетной линии.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 слайд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понимаем, что активность детей в игровой деятельности (как и в любой). Опосредована наличием необходимого минимума компетенций для её осуществления и осведомленности в предмете деятельности – «что, из чего, при помощи чего, как и для чего делаем» (М.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Грибанова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 слайд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в формате блочно-тематического планирования позволяет нам создать условия для игровой активности детей не только в группе, но и на участке детского сада. Сегодня я представляю вашему вниманию игровое взаимодействие детей пятого года жизни и педагога на тему «Зимняя рыбалка».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 слайд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Интерес детей к данной теме возник в процессе прогулки – похода, которую мы совершали вокруг детского сада, еще раз повторяя опасные и безопасные места. Т. к. наш детский сад находится вблизи прибрежной зоны, то дети обратили внимание на рыбаков, находящихся на льду реки Кама. В процессе беседы у детей появилось желание поиграть «в зимнюю рыбалку».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Вернувшись в группу, перед обедом, мы обсудили: в каких условиях может проходить зимняя рыбалка (в том числе и безопасность); что нам понадобится для игры в рыбалку: предметы, вещи, атрибуты и т. д. Я предложила детям договориться с родителями и принести в детский сад детские рюкзачки, в которые можно удобно сложить все необходимое для зимней рыбалки.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следующий день, собираясь на прогулку, дети  самостоятельно собрали свои рюкзаки. Выйдя на территорию детского сада, дети  выбрали  место для зимней рыбалки – поляну, находящуюся рядом с участком.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 развивалась с каждым днем: мы ловили рыбу, на кухне нам «готовили уху»; затем возникла идея использовать для зимней рыбалки ледоход, т. к. на участке построен снежный кораблик.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игры у нас появись новые роли: капитан, рабочий – ремонтник, судовой доктор, водитель джипа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время игры мы узнали/уточнили / какие виды рыб можно поймать в реке Кама в зимний период; какие приспособления/ транспорт используют рыбаки на зимней рыбалке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858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 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сегодняшний день активный период игры прошел, но во время прогулки некоторые дети продолжают возвращаться к этой теме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данном игровом взаимодействии дети использовали компетентности, которые получили в ходе реализации таких тематических проектов как «Как тебе живется рыбка?», «Кто заботится о нас в детском саду?», «Осторожность? Это так: осмотрись…. и сделай шаг!»,  «Профессии», «Транспорт» и т. д.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Хочется отметить, что представленная форма игрового взаимодействия, создает условия для формирования активного позитивного детского сообщества, возможности каждому ребенку  не только «выразить» себя в процессе игры, но и на практике использовать навыки сотрудничества.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Подтверждением это является и результаты мониторинга детей: успешное освоение образовательной программы и положительный микроклимат в группе. 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 слайд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«… сохранение уникальности и самоценности детства как важного этапа в общем развитии человека, </a:t>
            </a:r>
            <a:r>
              <a:rPr lang="ru-RU" sz="2000" dirty="0" err="1" smtClean="0"/>
              <a:t>самоценность</a:t>
            </a:r>
            <a:r>
              <a:rPr lang="ru-RU" sz="2000" dirty="0" smtClean="0"/>
              <a:t> детства – понимание (рассмотрение) детства как периода значимого самого по себе, без всяких условия; значимого тем, что происходит с ребенком сейчас, а не тем этот период есть период подготовки к следующему периоду …»</a:t>
            </a:r>
            <a:br>
              <a:rPr lang="ru-RU" sz="2000" dirty="0" smtClean="0"/>
            </a:br>
            <a:r>
              <a:rPr lang="ru-RU" sz="2000" dirty="0" smtClean="0"/>
              <a:t>ФГОС ДО</a:t>
            </a:r>
            <a:endParaRPr lang="ru-RU" sz="2000" dirty="0"/>
          </a:p>
        </p:txBody>
      </p:sp>
      <p:pic>
        <p:nvPicPr>
          <p:cNvPr id="5" name="Содержимое 4" descr="DSCN23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33600" y="2971800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Стандарт направлен на решение … задач(и):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…Создание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i="1" dirty="0" smtClean="0">
                <a:latin typeface="Arial Narrow" pitchFamily="34" charset="0"/>
              </a:rPr>
              <a:t>Большой энциклопедический словарь</a:t>
            </a:r>
            <a:endParaRPr lang="ru-RU" sz="2800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ВЗАИМОДЕЙСТВИЕ - философская категория, отражающая процессы </a:t>
            </a:r>
            <a:r>
              <a:rPr lang="ru-RU" b="1" dirty="0" smtClean="0">
                <a:latin typeface="Arial Narrow" pitchFamily="34" charset="0"/>
              </a:rPr>
              <a:t>воздействия о</a:t>
            </a:r>
            <a:r>
              <a:rPr lang="ru-RU" dirty="0" smtClean="0">
                <a:latin typeface="Arial Narrow" pitchFamily="34" charset="0"/>
              </a:rPr>
              <a:t>бъектов </a:t>
            </a:r>
            <a:r>
              <a:rPr lang="ru-RU" b="1" dirty="0" smtClean="0">
                <a:latin typeface="Arial Narrow" pitchFamily="34" charset="0"/>
              </a:rPr>
              <a:t>друг на друга</a:t>
            </a:r>
            <a:r>
              <a:rPr lang="ru-RU" dirty="0" smtClean="0">
                <a:latin typeface="Arial Narrow" pitchFamily="34" charset="0"/>
              </a:rPr>
              <a:t>, их взаимную обусловленность и порождение одним объектом другого. Взаимодействие - универсальная форма </a:t>
            </a:r>
            <a:r>
              <a:rPr lang="ru-RU" b="1" dirty="0" smtClean="0">
                <a:latin typeface="Arial Narrow" pitchFamily="34" charset="0"/>
              </a:rPr>
              <a:t>движения, развития</a:t>
            </a:r>
            <a:r>
              <a:rPr lang="ru-RU" dirty="0" smtClean="0">
                <a:latin typeface="Arial Narrow" pitchFamily="34" charset="0"/>
              </a:rPr>
              <a:t>, определяет существование и структурную организацию любой материальной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3400" y="152400"/>
            <a:ext cx="2438400" cy="236220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019800" y="228600"/>
            <a:ext cx="2438400" cy="236220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971800" y="838200"/>
            <a:ext cx="3124200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ВЗАИМОДЕЙСТВИЕ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590800"/>
            <a:ext cx="3733800" cy="403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Педагог может: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определить (для себя) степень осведомленности ребенка в той или иной тематике;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создать условия для интеллектуального развития ребенка (получения новых знаний, умений и т. д.);</a:t>
            </a:r>
          </a:p>
          <a:p>
            <a:endParaRPr lang="ru-RU" dirty="0" smtClean="0"/>
          </a:p>
          <a:p>
            <a:r>
              <a:rPr lang="ru-RU" dirty="0" smtClean="0"/>
              <a:t>- организовать деятельность в формате «</a:t>
            </a:r>
            <a:r>
              <a:rPr lang="ru-RU" dirty="0" err="1" smtClean="0"/>
              <a:t>субъек</a:t>
            </a:r>
            <a:r>
              <a:rPr lang="ru-RU" dirty="0" smtClean="0"/>
              <a:t> – субъектных» отношений.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6800" y="2590800"/>
            <a:ext cx="3886200" cy="411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Ребенок может: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использовать свои представления (знания, умения, опыт) об окружающем;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smtClean="0"/>
              <a:t>расширить </a:t>
            </a:r>
            <a:r>
              <a:rPr lang="ru-RU" dirty="0" smtClean="0"/>
              <a:t>свои представления (обогатить их, получить новый практический </a:t>
            </a:r>
            <a:r>
              <a:rPr lang="ru-RU" smtClean="0"/>
              <a:t>опыт);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 практиковать «обыгрывание»  (проживание) социальных ролей и отношений.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Цель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Создать условия эмоционального переживания содеятельности, сопереживания радости от общения, а так же практика проигрывания сюжетной линии.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D:\РАБОТА В ДОУ\фото садика\Фото сказки Петушок и боб-е зернышко, гр 11\P1050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981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5800" y="304800"/>
            <a:ext cx="4572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ИГРОВАЯ АКТИВНОСТЬ РЕБЕНКА </a:t>
            </a:r>
          </a:p>
          <a:p>
            <a:pPr algn="ctr"/>
            <a:r>
              <a:rPr lang="ru-RU" sz="2000" b="1" dirty="0" smtClean="0"/>
              <a:t>(М. В. </a:t>
            </a:r>
            <a:r>
              <a:rPr lang="ru-RU" sz="2000" b="1" dirty="0" err="1" smtClean="0"/>
              <a:t>Грибанова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91000" y="2438400"/>
            <a:ext cx="4572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Компетенции 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5257800"/>
            <a:ext cx="2133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 чего?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29400" y="4724400"/>
            <a:ext cx="2133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5105400"/>
            <a:ext cx="24384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 помощи чего?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3048000"/>
            <a:ext cx="25908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и для чего делаем?  и т. д.</a:t>
            </a:r>
            <a:endParaRPr lang="ru-RU" sz="24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429000" y="3505200"/>
            <a:ext cx="685800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071222">
            <a:off x="5150537" y="1632209"/>
            <a:ext cx="1486099" cy="40834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102528">
            <a:off x="2928950" y="4472339"/>
            <a:ext cx="1784524" cy="3198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449668">
            <a:off x="4647561" y="4330616"/>
            <a:ext cx="1035583" cy="3591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5822055">
            <a:off x="7118198" y="4202313"/>
            <a:ext cx="740829" cy="27738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игра «Зимняя рыбалка»</a:t>
            </a:r>
            <a:endParaRPr lang="ru-RU" dirty="0"/>
          </a:p>
        </p:txBody>
      </p:sp>
      <p:pic>
        <p:nvPicPr>
          <p:cNvPr id="2050" name="Picture 2" descr="C:\Documents and Settings\Ирина\Рабочий стол\зИМНЯЯ РЫБАЛКА 6Я ГРУППА 2015 ГОД сЕНИНА\P10608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429000"/>
            <a:ext cx="3901017" cy="2925763"/>
          </a:xfrm>
          <a:prstGeom prst="rect">
            <a:avLst/>
          </a:prstGeom>
          <a:noFill/>
        </p:spPr>
      </p:pic>
      <p:pic>
        <p:nvPicPr>
          <p:cNvPr id="1026" name="Picture 2" descr="C:\Documents and Settings\Ирина\Рабочий стол\группа № 6 февраль 2015\P10606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1219200"/>
            <a:ext cx="5202237" cy="371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1194</Words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Игровое взаимодействие взрослых и детей  на участке детского сада</vt:lpstr>
      <vt:lpstr>СЧАСТЛИВОЕ ДЕТСТВО</vt:lpstr>
      <vt:lpstr>«… сохранение уникальности и самоценности детства как важного этапа в общем развитии человека, самоценность детства – понимание (рассмотрение) детства как периода значимого самого по себе, без всяких условия; значимого тем, что происходит с ребенком сейчас, а не тем этот период есть период подготовки к следующему периоду …» ФГОС ДО</vt:lpstr>
      <vt:lpstr>Стандарт направлен на решение … задач(и):</vt:lpstr>
      <vt:lpstr>Большой энциклопедический словарь</vt:lpstr>
      <vt:lpstr>Слайд 6</vt:lpstr>
      <vt:lpstr>Цель  - Создать условия эмоционального переживания содеятельности, сопереживания радости от общения, а так же практика проигрывания сюжетной линии. </vt:lpstr>
      <vt:lpstr>Слайд 8</vt:lpstr>
      <vt:lpstr>Ролевая игра «Зимняя рыбалка»</vt:lpstr>
      <vt:lpstr>Тематическая прогулка</vt:lpstr>
      <vt:lpstr>В игре дети активно использовали предметы – заменители, например: термос  - банку из под чая</vt:lpstr>
      <vt:lpstr>Слайд 12</vt:lpstr>
      <vt:lpstr>Слайд 13</vt:lpstr>
      <vt:lpstr>Слайд 14</vt:lpstr>
      <vt:lpstr>Слайд 15</vt:lpstr>
      <vt:lpstr>Слайд 16</vt:lpstr>
      <vt:lpstr>Слайд 17</vt:lpstr>
      <vt:lpstr>Сравнительные итоги мониторинга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направлен на решение … задач(и):</dc:title>
  <cp:lastModifiedBy>КЦ</cp:lastModifiedBy>
  <cp:revision>38</cp:revision>
  <dcterms:modified xsi:type="dcterms:W3CDTF">2015-05-13T15:08:13Z</dcterms:modified>
</cp:coreProperties>
</file>