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5" r:id="rId3"/>
    <p:sldId id="266" r:id="rId4"/>
    <p:sldId id="276" r:id="rId5"/>
    <p:sldId id="267" r:id="rId6"/>
    <p:sldId id="275" r:id="rId7"/>
    <p:sldId id="268" r:id="rId8"/>
    <p:sldId id="274" r:id="rId9"/>
    <p:sldId id="269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3333333333E-3"/>
          <c:y val="4.9896056430475413E-2"/>
          <c:w val="0.53354675196850398"/>
          <c:h val="0.851900123024554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мониторинга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smGrid">
                <a:fgClr>
                  <a:srgbClr val="FF0000"/>
                </a:fgClr>
                <a:bgClr>
                  <a:srgbClr val="FF0000"/>
                </a:bgClr>
              </a:pattFill>
              <a:ln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</c:spPr>
          </c:dPt>
          <c:dPt>
            <c:idx val="1"/>
            <c:bubble3D val="0"/>
            <c:spPr>
              <a:solidFill>
                <a:srgbClr val="007434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3016420603674536"/>
                  <c:y val="0.2122476091145558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999" b="1" dirty="0" smtClean="0">
                        <a:solidFill>
                          <a:schemeClr val="bg1"/>
                        </a:solidFill>
                      </a:rPr>
                      <a:t>5 детей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291666666666666"/>
                  <c:y val="-0.2774244310474478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999" b="1" dirty="0" smtClean="0">
                        <a:solidFill>
                          <a:schemeClr val="bg1"/>
                        </a:solidFill>
                      </a:rPr>
                      <a:t>15</a:t>
                    </a:r>
                    <a:r>
                      <a:rPr lang="ru-RU" sz="1999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999" b="1" dirty="0" smtClean="0">
                        <a:solidFill>
                          <a:schemeClr val="bg1"/>
                        </a:solidFill>
                      </a:rPr>
                      <a:t>детей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26363188976378"/>
                  <c:y val="0.1237870085336662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999" b="1" dirty="0" smtClean="0">
                        <a:solidFill>
                          <a:schemeClr val="bg1"/>
                        </a:solidFill>
                      </a:rPr>
                      <a:t>2 человека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 22,5%</c:v>
                </c:pt>
                <c:pt idx="1">
                  <c:v>Норма, приближено к норме 45% </c:v>
                </c:pt>
                <c:pt idx="2">
                  <c:v>Низкий уровень 32,5%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68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0.63542</cdr:x>
      <cdr:y>0.1027</cdr:y>
    </cdr:from>
    <cdr:to>
      <cdr:x>0.98542</cdr:x>
      <cdr:y>0.3422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73500" y="392112"/>
          <a:ext cx="2133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0.52669</cdr:x>
      <cdr:y>0</cdr:y>
    </cdr:from>
    <cdr:to>
      <cdr:x>1</cdr:x>
      <cdr:y>0.61799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85597" y="0"/>
          <a:ext cx="3312103" cy="2359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i="1" dirty="0" smtClean="0"/>
        </a:p>
        <a:p xmlns:a="http://schemas.openxmlformats.org/drawingml/2006/main">
          <a:r>
            <a:rPr lang="ru-RU" sz="2000" b="1" i="1" dirty="0" smtClean="0">
              <a:solidFill>
                <a:srgbClr val="FF0000"/>
              </a:solidFill>
            </a:rPr>
            <a:t>Высокий уровень – 23%</a:t>
          </a:r>
        </a:p>
        <a:p xmlns:a="http://schemas.openxmlformats.org/drawingml/2006/main">
          <a:endParaRPr lang="ru-RU" sz="2000" b="1" i="1" dirty="0" smtClean="0">
            <a:solidFill>
              <a:srgbClr val="00B050"/>
            </a:solidFill>
          </a:endParaRPr>
        </a:p>
        <a:p xmlns:a="http://schemas.openxmlformats.org/drawingml/2006/main">
          <a:r>
            <a:rPr lang="ru-RU" sz="2000" b="1" i="1" dirty="0" smtClean="0">
              <a:solidFill>
                <a:srgbClr val="00B050"/>
              </a:solidFill>
            </a:rPr>
            <a:t>Норма,</a:t>
          </a:r>
        </a:p>
        <a:p xmlns:a="http://schemas.openxmlformats.org/drawingml/2006/main">
          <a:r>
            <a:rPr lang="ru-RU" sz="2000" b="1" i="1" dirty="0" smtClean="0">
              <a:solidFill>
                <a:srgbClr val="00B050"/>
              </a:solidFill>
            </a:rPr>
            <a:t> приближено к норме – 68%</a:t>
          </a:r>
        </a:p>
        <a:p xmlns:a="http://schemas.openxmlformats.org/drawingml/2006/main">
          <a:endParaRPr lang="ru-RU" sz="2000" b="1" i="1" dirty="0" smtClean="0"/>
        </a:p>
        <a:p xmlns:a="http://schemas.openxmlformats.org/drawingml/2006/main">
          <a:r>
            <a:rPr lang="ru-RU" sz="2000" b="1" i="1" dirty="0" smtClean="0">
              <a:solidFill>
                <a:srgbClr val="002060"/>
              </a:solidFill>
            </a:rPr>
            <a:t>Ниже нормы – 9%</a:t>
          </a:r>
          <a:endParaRPr lang="ru-RU" sz="2000" b="1" i="1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D428-2885-4258-A160-7391F3240755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7759-7DE7-4110-BC2E-EB07711A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759-7DE7-4110-BC2E-EB07711A68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759-7DE7-4110-BC2E-EB07711A68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5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759-7DE7-4110-BC2E-EB07711A68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759-7DE7-4110-BC2E-EB07711A68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759-7DE7-4110-BC2E-EB07711A68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7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4C1C-545F-46AF-8E8A-987CD4731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0654-3BFD-476B-B263-B5A4014523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7c17b7ddd3e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r="80469" b="35416"/>
          <a:stretch>
            <a:fillRect/>
          </a:stretch>
        </p:blipFill>
        <p:spPr bwMode="auto">
          <a:xfrm>
            <a:off x="0" y="5072063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4101-8113-4DDB-B835-E64E26E000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2E7A-B3DE-48E4-9F3A-BFFFBC0946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7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CBDC-C0CC-4613-87D6-6732BEAB02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C1FB-FC8A-42DA-AD03-C33E81BE8D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D45-4DD2-4689-B081-717F6BB820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57C2-EE7D-4F84-BE3D-7C0FBA4F2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D5F9-88AF-40F4-A3BF-643B1B851B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6A40-6BB2-4C86-8E59-9DE81AEA2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8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FA5A6-B7B9-4DB5-B24C-6D55D4DC92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1DC5-8B2B-4634-AB95-62F988C01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7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6F82-5367-4CF4-B727-F137462B6B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A63B-66C7-4AD2-BEA5-22A5583321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3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1528-5462-40B1-9695-09C1559E11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CF31-3B7F-404A-B719-8EFA095D0C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131C-F98F-442B-9D52-48C8DAC17F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6977-E754-4025-A175-C569AE20B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1EDC-3A2C-4BF7-BD5E-ABD4E69D0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9745-AF90-4A05-98E4-50C3E6D5FF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2FE7-5538-4EAC-BDC8-C6C61A1B6B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750F-2BA2-49FB-8390-1B600904AD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8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0_245b1_66ac294b_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D82B1-0768-458F-B05C-42A49181B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BA584-DFA6-4B76-8F33-1D34A463A5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Рисунок 7" descr="7c17b7ddd3e7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r="80469" b="35416"/>
          <a:stretch>
            <a:fillRect/>
          </a:stretch>
        </p:blipFill>
        <p:spPr bwMode="auto">
          <a:xfrm>
            <a:off x="571500" y="4643438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4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ownloads\0bd48d926f68898615f5f506335943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74350" cy="604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3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ru-RU" sz="36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Достижения педагогов</a:t>
            </a:r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457199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Лобанова Е.А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620982"/>
            <a:ext cx="4040188" cy="4505181"/>
          </a:xfrm>
        </p:spPr>
        <p:txBody>
          <a:bodyPr/>
          <a:lstStyle/>
          <a:p>
            <a:pPr>
              <a:buAutoNum type="arabicPeriod"/>
            </a:pPr>
            <a:r>
              <a:rPr lang="ru-RU" sz="1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Результаты </a:t>
            </a:r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мониторинга – высокий уровень </a:t>
            </a:r>
            <a:r>
              <a:rPr lang="ru-RU" sz="1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23% </a:t>
            </a:r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(Лобанова Е.А., Тиунова Л.А</a:t>
            </a:r>
            <a:r>
              <a:rPr lang="ru-RU" sz="1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.)</a:t>
            </a:r>
          </a:p>
          <a:p>
            <a:pPr>
              <a:buAutoNum type="arabicPeriod"/>
            </a:pPr>
            <a:r>
              <a:rPr lang="ru-RU" sz="1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Участие в круглых столах (он – лайн семинары) от журнала «Современное дошкольное образование»</a:t>
            </a:r>
          </a:p>
          <a:p>
            <a:pPr>
              <a:buFont typeface="Arial" charset="0"/>
              <a:buAutoNum type="arabicPeriod"/>
            </a:pPr>
            <a:r>
              <a:rPr lang="ru-RU" sz="16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Участие во Всероссийских конкурсах и присуждение призовых мест (благодарственные письма и грамоты, сертификаты педагогам)</a:t>
            </a:r>
          </a:p>
          <a:p>
            <a:pPr>
              <a:buAutoNum type="arabicPeriod"/>
            </a:pPr>
            <a:r>
              <a:rPr lang="ru-RU" sz="1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Публикации по кружковой деятельности (сайты и метод. литература)</a:t>
            </a:r>
          </a:p>
          <a:p>
            <a:pPr>
              <a:buAutoNum type="arabicPeriod"/>
            </a:pPr>
            <a:r>
              <a:rPr lang="ru-RU" sz="16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Создана страничка нашей группы на  сайте. </a:t>
            </a:r>
            <a:endParaRPr lang="ru-RU" sz="16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8200" y="1122218"/>
            <a:ext cx="4041775" cy="471055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Тиунова Л.А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1. Результаты </a:t>
            </a:r>
            <a:r>
              <a:rPr lang="ru-RU" sz="18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мониторинга – высокий уровень </a:t>
            </a: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23% </a:t>
            </a:r>
            <a:r>
              <a:rPr lang="ru-RU" sz="18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(Лобанова Е.А., Тиунова Л.А.)</a:t>
            </a:r>
          </a:p>
          <a:p>
            <a:pPr marL="0" indent="0">
              <a:buNone/>
            </a:pP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2. Участие </a:t>
            </a:r>
            <a:r>
              <a:rPr lang="ru-RU" sz="18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во Всероссийских конкурсах и присуждение призовых мест (благодарственные письма и грамоты, сертификаты </a:t>
            </a: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педагогам)</a:t>
            </a:r>
          </a:p>
          <a:p>
            <a:pPr marL="0" indent="0">
              <a:buNone/>
            </a:pP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3. ППО педагогов групп раннего возраста (72 часа) – сертификат</a:t>
            </a:r>
          </a:p>
          <a:p>
            <a:pPr marL="0" indent="0">
              <a:buNone/>
            </a:pP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4. Присвоена </a:t>
            </a:r>
            <a:r>
              <a:rPr lang="en-US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I</a:t>
            </a:r>
            <a:r>
              <a:rPr lang="ru-RU" sz="18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квалификационная  категория</a:t>
            </a:r>
            <a:endParaRPr lang="ru-RU" sz="18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87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Перспектива на 2015 – 2016 учебный год</a:t>
            </a:r>
            <a:endParaRPr lang="ru-RU" sz="32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Планирование организации мастер – классов для родителей «Волшебство своими руками»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Участие в детских проектах, творческих конкурсах, фестивалях.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Коррекционная работа с детьми, чей уровень развития ниже среднего.</a:t>
            </a:r>
          </a:p>
          <a:p>
            <a:pPr marL="0" indent="0" algn="just">
              <a:buNone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4. Проведение мероприятий, направленных на безопасность детей (спортивные соревнования, развлечения)</a:t>
            </a:r>
          </a:p>
          <a:p>
            <a:pPr marL="0" indent="0" algn="just">
              <a:buNone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5. Показ открытых занятий и мероприятий для родителей.</a:t>
            </a:r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90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4213" y="4191000"/>
            <a:ext cx="5564187" cy="1371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Педагоги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r>
              <a:rPr lang="ru-RU" i="1" dirty="0" smtClean="0">
                <a:solidFill>
                  <a:srgbClr val="002060"/>
                </a:solidFill>
              </a:rPr>
              <a:t> Лобанова Е.А.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i="1" cap="all" dirty="0">
                <a:ln w="0"/>
                <a:solidFill>
                  <a:srgbClr val="002060"/>
                </a:solidFill>
                <a:cs typeface="Arabic Typesetting" panose="03020402040406030203" pitchFamily="66" charset="-78"/>
              </a:rPr>
              <a:t> </a:t>
            </a:r>
            <a:r>
              <a:rPr lang="ru-RU" i="1" cap="all" dirty="0" smtClean="0">
                <a:ln w="0"/>
                <a:solidFill>
                  <a:srgbClr val="002060"/>
                </a:solidFill>
                <a:cs typeface="Arabic Typesetting" panose="03020402040406030203" pitchFamily="66" charset="-78"/>
              </a:rPr>
              <a:t>                   </a:t>
            </a:r>
            <a:r>
              <a:rPr lang="ru-RU" i="1" dirty="0">
                <a:solidFill>
                  <a:srgbClr val="002060"/>
                </a:solidFill>
              </a:rPr>
              <a:t>Тиунова Л.А.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i="1" cap="all" dirty="0" smtClean="0">
              <a:ln w="0"/>
              <a:solidFill>
                <a:srgbClr val="002060"/>
              </a:solidFill>
              <a:cs typeface="Arabic Typesetting" panose="03020402040406030203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50350"/>
            <a:ext cx="8365923" cy="29238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i="1" dirty="0" smtClean="0">
              <a:solidFill>
                <a:srgbClr val="7030A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i="1" dirty="0" smtClean="0">
                <a:solidFill>
                  <a:srgbClr val="002060"/>
                </a:solidFill>
              </a:rPr>
              <a:t>МБДОУ </a:t>
            </a:r>
            <a:r>
              <a:rPr lang="ru-RU" sz="3200" i="1" dirty="0">
                <a:solidFill>
                  <a:srgbClr val="002060"/>
                </a:solidFill>
              </a:rPr>
              <a:t>«Добрянский детский сад № </a:t>
            </a:r>
            <a:r>
              <a:rPr lang="ru-RU" sz="3200" i="1" dirty="0" smtClean="0">
                <a:solidFill>
                  <a:srgbClr val="002060"/>
                </a:solidFill>
              </a:rPr>
              <a:t>8» Списочный состав</a:t>
            </a:r>
            <a:r>
              <a:rPr lang="en-US" sz="3200" i="1" dirty="0" smtClean="0">
                <a:solidFill>
                  <a:srgbClr val="002060"/>
                </a:solidFill>
              </a:rPr>
              <a:t>:</a:t>
            </a:r>
            <a:r>
              <a:rPr lang="ru-RU" sz="3200" i="1" dirty="0" smtClean="0">
                <a:solidFill>
                  <a:srgbClr val="002060"/>
                </a:solidFill>
              </a:rPr>
              <a:t> 22 человека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>
                <a:solidFill>
                  <a:srgbClr val="002060"/>
                </a:solidFill>
              </a:rPr>
              <a:t>В</a:t>
            </a:r>
            <a:r>
              <a:rPr lang="ru-RU" sz="3200" i="1" dirty="0" smtClean="0">
                <a:solidFill>
                  <a:srgbClr val="002060"/>
                </a:solidFill>
              </a:rPr>
              <a:t>озраст детей 3 – 4 года</a:t>
            </a:r>
            <a:endParaRPr lang="ru-RU" sz="800" i="1" dirty="0" smtClean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i="1" cap="all" dirty="0">
              <a:ln w="0"/>
              <a:solidFill>
                <a:srgbClr val="002060"/>
              </a:solidFill>
              <a:latin typeface="Calisto MT" panose="02040603050505030304" pitchFamily="18" charset="0"/>
              <a:cs typeface="Arabic Typesetting" panose="03020402040406030203" pitchFamily="66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i="1" cap="all" dirty="0">
              <a:ln w="0"/>
              <a:solidFill>
                <a:srgbClr val="002060"/>
              </a:solidFill>
              <a:latin typeface="Arial" charset="0"/>
              <a:cs typeface="Arabic Typesetting" panose="03020402040406030203" pitchFamily="66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800" i="1" cap="all" dirty="0">
              <a:ln w="0"/>
              <a:solidFill>
                <a:srgbClr val="002060"/>
              </a:solidFill>
              <a:latin typeface="Arial" charset="0"/>
              <a:cs typeface="Arabic Typesetting" panose="03020402040406030203" pitchFamily="66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i="1" cap="all" dirty="0">
                <a:ln w="0"/>
                <a:solidFill>
                  <a:srgbClr val="002060"/>
                </a:solidFill>
                <a:latin typeface="Arial" charset="0"/>
                <a:cs typeface="Arabic Typesetting" panose="03020402040406030203" pitchFamily="66" charset="-78"/>
              </a:rPr>
              <a:t>               </a:t>
            </a:r>
            <a:endParaRPr lang="ru-RU" sz="2800" i="1" cap="all" dirty="0">
              <a:ln w="0"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100" name="Picture 4" descr="C:\Users\1\Downloads\137553375636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59050"/>
            <a:ext cx="3779837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72836"/>
            <a:ext cx="8382000" cy="133696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Ведущая цель учебного года - </a:t>
            </a:r>
            <a:r>
              <a:rPr lang="ru-RU" sz="2400" i="1" dirty="0" smtClean="0"/>
              <a:t> </a:t>
            </a:r>
            <a:br>
              <a:rPr lang="ru-RU" sz="2400" i="1" dirty="0" smtClean="0"/>
            </a:br>
            <a:r>
              <a:rPr lang="ru-RU" sz="2400" b="1" i="1" dirty="0" smtClean="0">
                <a:solidFill>
                  <a:srgbClr val="002060"/>
                </a:solidFill>
              </a:rPr>
              <a:t>Социализация детей в условиях детского коллектива 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(т.е. </a:t>
            </a:r>
            <a:r>
              <a:rPr lang="ru-RU" sz="2400" dirty="0" smtClean="0">
                <a:solidFill>
                  <a:srgbClr val="002060"/>
                </a:solidFill>
              </a:rPr>
              <a:t>усвоения ребёнком определенной </a:t>
            </a:r>
            <a:r>
              <a:rPr lang="ru-RU" sz="2400" dirty="0">
                <a:solidFill>
                  <a:srgbClr val="002060"/>
                </a:solidFill>
              </a:rPr>
              <a:t>системы знаний и умений, образцов поведения, социальных норм и </a:t>
            </a:r>
            <a:r>
              <a:rPr lang="ru-RU" sz="2400" dirty="0" smtClean="0">
                <a:solidFill>
                  <a:srgbClr val="002060"/>
                </a:solidFill>
              </a:rPr>
              <a:t>ценностей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Цель была достигнута за счёт</a:t>
            </a:r>
            <a:r>
              <a:rPr lang="en-US" sz="2800" b="1" i="1" dirty="0" smtClean="0">
                <a:solidFill>
                  <a:srgbClr val="002060"/>
                </a:solidFill>
              </a:rPr>
              <a:t>: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dirty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бесед </a:t>
            </a:r>
            <a:r>
              <a:rPr lang="ru-RU" sz="2400" i="1" dirty="0">
                <a:solidFill>
                  <a:srgbClr val="002060"/>
                </a:solidFill>
              </a:rPr>
              <a:t>с детьми о дружбе, отношениях друг к </a:t>
            </a:r>
            <a:r>
              <a:rPr lang="ru-RU" sz="2400" i="1" dirty="0" smtClean="0">
                <a:solidFill>
                  <a:srgbClr val="002060"/>
                </a:solidFill>
              </a:rPr>
              <a:t>другу</a:t>
            </a:r>
            <a:endParaRPr lang="ru-RU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*чтение </a:t>
            </a:r>
            <a:r>
              <a:rPr lang="ru-RU" sz="2400" i="1" dirty="0">
                <a:solidFill>
                  <a:srgbClr val="002060"/>
                </a:solidFill>
              </a:rPr>
              <a:t>художественной </a:t>
            </a:r>
            <a:r>
              <a:rPr lang="ru-RU" sz="2400" i="1" dirty="0" smtClean="0">
                <a:solidFill>
                  <a:srgbClr val="002060"/>
                </a:solidFill>
              </a:rPr>
              <a:t>литературы</a:t>
            </a:r>
            <a:endParaRPr lang="ru-RU" sz="2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 занятий по нравственному воспитанию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*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с</a:t>
            </a:r>
            <a:r>
              <a:rPr lang="ru-RU" sz="2400" i="1" dirty="0" smtClean="0">
                <a:solidFill>
                  <a:srgbClr val="002060"/>
                </a:solidFill>
              </a:rPr>
              <a:t>южетно – ролевой игры (</a:t>
            </a:r>
            <a:r>
              <a:rPr lang="ru-RU" sz="2400" i="1" dirty="0">
                <a:solidFill>
                  <a:srgbClr val="002060"/>
                </a:solidFill>
              </a:rPr>
              <a:t>о</a:t>
            </a:r>
            <a:r>
              <a:rPr lang="ru-RU" sz="2400" i="1" dirty="0" smtClean="0">
                <a:solidFill>
                  <a:srgbClr val="002060"/>
                </a:solidFill>
              </a:rPr>
              <a:t>на </a:t>
            </a:r>
            <a:r>
              <a:rPr lang="ru-RU" sz="2400" i="1" dirty="0">
                <a:solidFill>
                  <a:srgbClr val="002060"/>
                </a:solidFill>
              </a:rPr>
              <a:t>дает возможность безопасного проигрывания различных трудных, неоднозначных конфликтных ситуаций, знакомит детей с окружающим </a:t>
            </a:r>
            <a:r>
              <a:rPr lang="ru-RU" sz="2400" i="1" dirty="0" smtClean="0">
                <a:solidFill>
                  <a:srgbClr val="002060"/>
                </a:solidFill>
              </a:rPr>
              <a:t>миром)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*внедрение   «Дня вежливости» 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20436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Cambria" panose="02040503050406030204" pitchFamily="18" charset="0"/>
              </a:rPr>
              <a:t>ФГОС в нашей группе</a:t>
            </a:r>
            <a:endParaRPr lang="ru-RU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 smtClean="0"/>
              <a:t>Работа по внедрению стандартов</a:t>
            </a:r>
            <a:r>
              <a:rPr lang="en-US" sz="2000" dirty="0" smtClean="0"/>
              <a:t>:</a:t>
            </a:r>
          </a:p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- </a:t>
            </a:r>
            <a:r>
              <a:rPr lang="ru-RU" sz="2000" b="1" dirty="0" smtClean="0"/>
              <a:t>родительское собрание «Внедрение </a:t>
            </a:r>
            <a:r>
              <a:rPr lang="ru-RU" sz="2000" b="1" dirty="0"/>
              <a:t>ФГОС в </a:t>
            </a:r>
            <a:r>
              <a:rPr lang="ru-RU" sz="2000" b="1" dirty="0" smtClean="0"/>
              <a:t>ДОУ» </a:t>
            </a:r>
            <a:r>
              <a:rPr lang="ru-RU" sz="2000" b="1" u="sng" dirty="0"/>
              <a:t>Цель:</a:t>
            </a:r>
            <a:r>
              <a:rPr lang="ru-RU" sz="2000" dirty="0"/>
              <a:t> знакомство родителей с особенностями построения образовательного процесса на первой ступени дошкольного образования в соответствии с требованиями ФГОС ДОУ</a:t>
            </a:r>
            <a:r>
              <a:rPr lang="ru-RU" sz="2000" dirty="0" smtClean="0"/>
              <a:t>. 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Создание презентации </a:t>
            </a:r>
            <a:r>
              <a:rPr lang="ru-RU" sz="2000" dirty="0" smtClean="0"/>
              <a:t>«Федеральный государственный образовательный стандарт дошкольного образования» </a:t>
            </a:r>
          </a:p>
          <a:p>
            <a:pPr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b="1" dirty="0" smtClean="0"/>
              <a:t>создание папки – передвижки </a:t>
            </a:r>
            <a:r>
              <a:rPr lang="ru-RU" sz="2000" dirty="0" smtClean="0"/>
              <a:t>для родителей и оформление стенда на тему «Родителям </a:t>
            </a:r>
            <a:r>
              <a:rPr lang="ru-RU" sz="2000" dirty="0"/>
              <a:t>о законе «Об образовании </a:t>
            </a:r>
            <a:r>
              <a:rPr lang="ru-RU" sz="2000" dirty="0" smtClean="0"/>
              <a:t>в РФ. ФГОС в ДОУ»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Презентация </a:t>
            </a:r>
            <a:r>
              <a:rPr lang="ru-RU" sz="2000" dirty="0" smtClean="0"/>
              <a:t>"Взаимодействие </a:t>
            </a:r>
            <a:r>
              <a:rPr lang="ru-RU" sz="2000" dirty="0"/>
              <a:t>ДОУ с родителями воспитанников в рамках </a:t>
            </a:r>
            <a:r>
              <a:rPr lang="ru-RU" sz="2000" dirty="0" smtClean="0"/>
              <a:t>ФГОС» 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Изучение метод. литературы </a:t>
            </a:r>
            <a:r>
              <a:rPr lang="ru-RU" sz="2000" dirty="0" smtClean="0"/>
              <a:t>по теме </a:t>
            </a:r>
            <a:r>
              <a:rPr lang="ru-RU" sz="2000" dirty="0"/>
              <a:t>«Федеральный государственный образовательный стандарт дошкольного образования» </a:t>
            </a:r>
          </a:p>
          <a:p>
            <a:pPr marL="0" indent="0" algn="ctr">
              <a:buNone/>
            </a:pPr>
            <a:r>
              <a:rPr lang="ru-RU" sz="2000" b="1" u="sng" dirty="0" smtClean="0"/>
              <a:t>Перспектива</a:t>
            </a:r>
            <a:r>
              <a:rPr lang="ru-RU" sz="2000" u="sng" dirty="0" smtClean="0"/>
              <a:t> </a:t>
            </a:r>
            <a:r>
              <a:rPr lang="ru-RU" sz="2000" b="1" u="sng" dirty="0"/>
              <a:t>дальнейшей</a:t>
            </a:r>
            <a:r>
              <a:rPr lang="ru-RU" sz="2000" u="sng" dirty="0"/>
              <a:t> </a:t>
            </a:r>
            <a:r>
              <a:rPr lang="ru-RU" sz="2000" b="1" u="sng" dirty="0" smtClean="0"/>
              <a:t>работы</a:t>
            </a:r>
            <a:r>
              <a:rPr lang="ru-RU" sz="2000" u="sng" dirty="0"/>
              <a:t> </a:t>
            </a:r>
            <a:r>
              <a:rPr lang="ru-RU" sz="2000" dirty="0" smtClean="0"/>
              <a:t>- продолжать </a:t>
            </a:r>
            <a:r>
              <a:rPr lang="ru-RU" sz="2000" dirty="0"/>
              <a:t>активное сотрудничество </a:t>
            </a:r>
            <a:r>
              <a:rPr lang="ru-RU" sz="2000" b="1" dirty="0"/>
              <a:t>с</a:t>
            </a:r>
            <a:r>
              <a:rPr lang="ru-RU" sz="2000" dirty="0"/>
              <a:t> </a:t>
            </a:r>
            <a:r>
              <a:rPr lang="ru-RU" sz="2000" b="1" dirty="0"/>
              <a:t>родителями</a:t>
            </a:r>
            <a:r>
              <a:rPr lang="ru-RU" sz="2000" dirty="0"/>
              <a:t>.</a:t>
            </a:r>
          </a:p>
          <a:p>
            <a:pPr algn="just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38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Анализ профессионального роста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 smtClean="0">
                <a:solidFill>
                  <a:srgbClr val="002060"/>
                </a:solidFill>
              </a:rPr>
              <a:t>Лобанова Е.А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*Освоено участие в он – лайн семинарах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*Достигнута позитивная динамика учебных достижений 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 Получилось организовать методическую работу по взаимодействию детского сада с семьёй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*Планирую достигнуть высшей категории (перспектива роста)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862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 smtClean="0">
                <a:solidFill>
                  <a:srgbClr val="002060"/>
                </a:solidFill>
              </a:rPr>
              <a:t>Тиунова Л.А.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sz="2400" i="1" dirty="0" smtClean="0">
                <a:solidFill>
                  <a:srgbClr val="002060"/>
                </a:solidFill>
              </a:rPr>
              <a:t>Участие в ППО педагогов раннего возраста (освоено)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*</a:t>
            </a:r>
            <a:r>
              <a:rPr lang="ru-RU" sz="2400" i="1" dirty="0" smtClean="0">
                <a:solidFill>
                  <a:srgbClr val="002060"/>
                </a:solidFill>
              </a:rPr>
              <a:t>Достигнута </a:t>
            </a:r>
            <a:r>
              <a:rPr lang="en-US" sz="2400" i="1" dirty="0" smtClean="0">
                <a:solidFill>
                  <a:srgbClr val="002060"/>
                </a:solidFill>
              </a:rPr>
              <a:t>I</a:t>
            </a:r>
            <a:r>
              <a:rPr lang="ru-RU" sz="2400" i="1" dirty="0" smtClean="0">
                <a:solidFill>
                  <a:srgbClr val="002060"/>
                </a:solidFill>
              </a:rPr>
              <a:t> катего-рия</a:t>
            </a:r>
            <a:endParaRPr lang="ru-RU" sz="24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*Получилась положительная работа по блочно-тематическому планированию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*Планирую достигнуть высшей и категории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0688"/>
            <a:ext cx="676875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spc="100" dirty="0">
                <a:ln w="18000">
                  <a:solidFill>
                    <a:srgbClr val="9E8E5C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rgbClr val="9E8E5C">
                      <a:satMod val="200000"/>
                      <a:shade val="1000"/>
                      <a:alpha val="60000"/>
                    </a:srgbClr>
                  </a:outerShdw>
                </a:effectLst>
              </a:rPr>
              <a:t>Итоги мониторинга 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64820"/>
              </p:ext>
            </p:extLst>
          </p:nvPr>
        </p:nvGraphicFramePr>
        <p:xfrm>
          <a:off x="1219200" y="1451685"/>
          <a:ext cx="6997700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6" name="Picture 8" descr="http://img-fotki.yandex.ru/get/4709/119528728.cb4/0_a0e81_ec2a9926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5356"/>
            <a:ext cx="3783141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858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6600"/>
                </a:solidFill>
                <a:latin typeface="Book Antiqua" pitchFamily="18" charset="0"/>
              </a:rPr>
              <a:t>Кружковая  деятельность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6600"/>
                </a:solidFill>
                <a:latin typeface="Book Antiqua" pitchFamily="18" charset="0"/>
              </a:rPr>
              <a:t>«Естественно - научная деятельность с детьми младшего дошкольного возраста»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 dirty="0">
                <a:solidFill>
                  <a:srgbClr val="002060"/>
                </a:solidFill>
                <a:latin typeface="Book Antiqua" pitchFamily="18" charset="0"/>
              </a:rPr>
              <a:t>Запланировано</a:t>
            </a:r>
            <a:r>
              <a:rPr lang="en-US" altLang="ru-RU" sz="2400" b="1" i="1" dirty="0">
                <a:solidFill>
                  <a:srgbClr val="002060"/>
                </a:solidFill>
                <a:latin typeface="Book Antiqua" pitchFamily="18" charset="0"/>
              </a:rPr>
              <a:t>: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18 занятий 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(т.е. по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2 занятия 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в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месяц)</a:t>
            </a:r>
            <a:endParaRPr lang="ru-RU" altLang="ru-RU" sz="2400" b="1" i="1" dirty="0">
              <a:solidFill>
                <a:srgbClr val="002060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 dirty="0">
                <a:solidFill>
                  <a:srgbClr val="002060"/>
                </a:solidFill>
                <a:latin typeface="Book Antiqua" pitchFamily="18" charset="0"/>
              </a:rPr>
              <a:t>Проведено</a:t>
            </a:r>
            <a:r>
              <a:rPr lang="en-US" altLang="ru-RU" sz="2400" b="1" i="1" dirty="0">
                <a:solidFill>
                  <a:srgbClr val="002060"/>
                </a:solidFill>
                <a:latin typeface="Book Antiqua" pitchFamily="18" charset="0"/>
              </a:rPr>
              <a:t>: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18 занятий </a:t>
            </a:r>
            <a:endParaRPr lang="ru-RU" altLang="ru-RU" sz="2400" b="1" i="1" dirty="0">
              <a:solidFill>
                <a:srgbClr val="002060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 dirty="0">
                <a:solidFill>
                  <a:srgbClr val="002060"/>
                </a:solidFill>
                <a:latin typeface="Book Antiqua" pitchFamily="18" charset="0"/>
              </a:rPr>
              <a:t>Основное содержание исследований</a:t>
            </a:r>
            <a:r>
              <a:rPr lang="en-US" altLang="ru-RU" sz="2400" b="1" i="1" dirty="0">
                <a:solidFill>
                  <a:srgbClr val="002060"/>
                </a:solidFill>
                <a:latin typeface="Book Antiqua" pitchFamily="18" charset="0"/>
              </a:rPr>
              <a:t>: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 природные явления (ветер, снегопад, солнце,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вода, почва)</a:t>
            </a:r>
            <a:r>
              <a:rPr lang="en-US" altLang="ru-RU" sz="2400" b="1" i="1" dirty="0">
                <a:solidFill>
                  <a:srgbClr val="002060"/>
                </a:solidFill>
                <a:latin typeface="Book Antiqua" pitchFamily="18" charset="0"/>
              </a:rPr>
              <a:t>;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 материалы (песок, бумага, дерево,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камень, магнит)</a:t>
            </a:r>
            <a:r>
              <a:rPr lang="en-US" altLang="ru-RU" sz="2400" b="1" i="1" dirty="0">
                <a:solidFill>
                  <a:srgbClr val="002060"/>
                </a:solidFill>
                <a:latin typeface="Book Antiqua" pitchFamily="18" charset="0"/>
              </a:rPr>
              <a:t>;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 мир растений (способы выращивания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из луковицы, из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семян, способы изменения цвета растения).</a:t>
            </a:r>
            <a:endParaRPr lang="ru-RU" altLang="ru-RU" sz="2400" b="1" i="1" dirty="0">
              <a:solidFill>
                <a:srgbClr val="002060"/>
              </a:solidFill>
              <a:latin typeface="Book Antiqua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                                         Посещаемость</a:t>
            </a:r>
            <a:r>
              <a:rPr lang="en-US" altLang="ru-RU" sz="2400" b="1" i="1" dirty="0">
                <a:solidFill>
                  <a:srgbClr val="002060"/>
                </a:solidFill>
                <a:latin typeface="Book Antiqua" pitchFamily="18" charset="0"/>
              </a:rPr>
              <a:t>: 22 </a:t>
            </a:r>
            <a:r>
              <a:rPr lang="ru-RU" altLang="ru-RU" sz="2400" b="1" i="1" dirty="0">
                <a:solidFill>
                  <a:srgbClr val="002060"/>
                </a:solidFill>
                <a:latin typeface="Book Antiqua" pitchFamily="18" charset="0"/>
              </a:rPr>
              <a:t>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3815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0" descr="C:\Users\1\Downloads\smeshariki0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8513"/>
            <a:ext cx="30718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476250"/>
            <a:ext cx="7920037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Достижения детей</a:t>
            </a:r>
          </a:p>
          <a:p>
            <a:pPr algn="just">
              <a:defRPr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1.  Участие в проекте «Акция 02» – диплом </a:t>
            </a:r>
            <a:r>
              <a:rPr lang="en-US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I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степени</a:t>
            </a:r>
          </a:p>
          <a:p>
            <a:pPr algn="just">
              <a:defRPr/>
            </a:pPr>
            <a:endParaRPr lang="ru-RU" sz="20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2. Всероссийский творческий конкурс                                                                                                                            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«Подарок маме » 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-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2 диплома </a:t>
            </a:r>
            <a:r>
              <a:rPr lang="en-US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I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степени + 8 сертификатов</a:t>
            </a:r>
          </a:p>
          <a:p>
            <a:pPr algn="just">
              <a:defRPr/>
            </a:pPr>
            <a:endParaRPr lang="ru-RU" sz="20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3. 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Всероссийский творческий конкурс                                                                                                                            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«Ёлочка - красавица»  - 10 сертификатов</a:t>
            </a:r>
            <a:endParaRPr lang="ru-RU" sz="20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>
              <a:defRPr/>
            </a:pPr>
            <a:endParaRPr lang="ru-RU" sz="20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>
              <a:defRPr/>
            </a:pPr>
            <a:endParaRPr lang="ru-RU" sz="20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220" name="AutoShape 7" descr="http://rudny-online.kz/_files/photo/268_1633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1" name="AutoShape 9" descr="http://rudny-online.kz/_files/photo/268_1633_b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5018" y="533400"/>
            <a:ext cx="7869382" cy="57912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4. Проведение конкурса «Лучшая кормушка» –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              2 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диплома </a:t>
            </a:r>
            <a:r>
              <a:rPr lang="en-US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I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степени</a:t>
            </a:r>
          </a:p>
          <a:p>
            <a:pPr marL="0" indent="0" algn="just">
              <a:buNone/>
              <a:defRPr/>
            </a:pPr>
            <a:endParaRPr lang="ru-RU" sz="20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  <a:defRPr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5. 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Участие в конкурсе «Мир прекрасного творения» – сертификаты (8 человек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  <a:p>
            <a:pPr marL="0" indent="0" algn="just">
              <a:buNone/>
              <a:defRPr/>
            </a:pPr>
            <a:endParaRPr lang="ru-RU" sz="2000" b="1" i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  <a:defRPr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6.Участие </a:t>
            </a:r>
            <a:r>
              <a:rPr lang="ru-RU" sz="20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во Всероссийском конкурсе «Открытка ветерану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» - 10 человек</a:t>
            </a:r>
          </a:p>
          <a:p>
            <a:pPr marL="0" indent="0" algn="just">
              <a:buNone/>
              <a:defRPr/>
            </a:pPr>
            <a:endParaRPr lang="ru-RU" sz="20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7. Участие в акции, посвященной 70 – летию Победы «Письмо ветеранам»  - благодарственное письмо – 10 человек</a:t>
            </a:r>
          </a:p>
          <a:p>
            <a:pPr marL="0" indent="0">
              <a:buNone/>
            </a:pPr>
            <a:endParaRPr lang="ru-RU" sz="20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8. Участие в проекте «Лисенок 2014» – 2 диплома </a:t>
            </a:r>
            <a:r>
              <a:rPr lang="en-US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II</a:t>
            </a:r>
            <a:r>
              <a:rPr lang="ru-RU" sz="20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 степени и благодарственное письмо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04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705</Words>
  <Application>Microsoft Office PowerPoint</Application>
  <PresentationFormat>Экран (4:3)</PresentationFormat>
  <Paragraphs>91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Тема Office</vt:lpstr>
      <vt:lpstr>Презентация PowerPoint</vt:lpstr>
      <vt:lpstr>Презентация PowerPoint</vt:lpstr>
      <vt:lpstr>Ведущая цель учебного года -   Социализация детей в условиях детского коллектива  (т.е. усвоения ребёнком определенной системы знаний и умений, образцов поведения, социальных норм и ценностей)</vt:lpstr>
      <vt:lpstr>ФГОС в нашей группе</vt:lpstr>
      <vt:lpstr>Анализ профессионального роста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педагогов </vt:lpstr>
      <vt:lpstr>Перспектива на 2015 – 2016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НАЗВАНИЕ ВОЗРАСТ ПЕДАГОГИ</dc:title>
  <cp:lastModifiedBy>1</cp:lastModifiedBy>
  <cp:revision>62</cp:revision>
  <dcterms:modified xsi:type="dcterms:W3CDTF">2015-05-26T21:23:15Z</dcterms:modified>
</cp:coreProperties>
</file>