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46269-3767-43FF-82DC-150FF77B6799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4E412-895C-4FD9-BB9C-97946D8D4A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343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15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31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98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0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89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9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1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52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85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51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81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78C8A-18E5-44BC-9FD8-8E080D6A53F1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274A2-E00A-4078-AC38-0B5228460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89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7916416" cy="2232248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ОТЧЕТ О ПРОДЕЛАННОЙ РАБОТЕ </a:t>
            </a:r>
            <a:br>
              <a:rPr lang="ru-RU" i="1" dirty="0" smtClean="0">
                <a:solidFill>
                  <a:srgbClr val="FF0000"/>
                </a:solidFill>
              </a:rPr>
            </a:br>
            <a:r>
              <a:rPr lang="ru-RU" i="1" dirty="0" smtClean="0">
                <a:solidFill>
                  <a:srgbClr val="FF0000"/>
                </a:solidFill>
              </a:rPr>
              <a:t>ЗА 2014-2015  УЧЕБНЫЙ ГОД</a:t>
            </a:r>
            <a:br>
              <a:rPr lang="ru-RU" i="1" dirty="0" smtClean="0">
                <a:solidFill>
                  <a:srgbClr val="FF0000"/>
                </a:solidFill>
              </a:rPr>
            </a:br>
            <a:r>
              <a:rPr lang="ru-RU" i="1" dirty="0" smtClean="0">
                <a:solidFill>
                  <a:srgbClr val="00B0F0"/>
                </a:solidFill>
              </a:rPr>
              <a:t>музыкального </a:t>
            </a:r>
            <a:r>
              <a:rPr lang="ru-RU" i="1" dirty="0">
                <a:solidFill>
                  <a:srgbClr val="00B0F0"/>
                </a:solidFill>
              </a:rPr>
              <a:t>р</a:t>
            </a:r>
            <a:r>
              <a:rPr lang="ru-RU" i="1" dirty="0" smtClean="0">
                <a:solidFill>
                  <a:srgbClr val="00B0F0"/>
                </a:solidFill>
              </a:rPr>
              <a:t>уководителя </a:t>
            </a:r>
            <a:r>
              <a:rPr lang="ru-RU" i="1" dirty="0" err="1" smtClean="0">
                <a:solidFill>
                  <a:srgbClr val="00B0F0"/>
                </a:solidFill>
              </a:rPr>
              <a:t>Калининой</a:t>
            </a:r>
            <a:r>
              <a:rPr lang="ru-RU" i="1" dirty="0" smtClean="0">
                <a:solidFill>
                  <a:srgbClr val="00B0F0"/>
                </a:solidFill>
              </a:rPr>
              <a:t> Татьяны </a:t>
            </a:r>
            <a:r>
              <a:rPr lang="ru-RU" i="1" dirty="0" err="1" smtClean="0">
                <a:solidFill>
                  <a:srgbClr val="00B0F0"/>
                </a:solidFill>
              </a:rPr>
              <a:t>Юрьвны</a:t>
            </a:r>
            <a:r>
              <a:rPr lang="en-US" i="1" dirty="0" smtClean="0">
                <a:solidFill>
                  <a:srgbClr val="00B0F0"/>
                </a:solidFill>
              </a:rPr>
              <a:t/>
            </a:r>
            <a:br>
              <a:rPr lang="en-US" i="1" dirty="0" smtClean="0">
                <a:solidFill>
                  <a:srgbClr val="00B0F0"/>
                </a:solidFill>
              </a:rPr>
            </a:br>
            <a:r>
              <a:rPr lang="ru-RU" sz="3600" i="1" dirty="0" smtClean="0">
                <a:solidFill>
                  <a:srgbClr val="FFC000"/>
                </a:solidFill>
              </a:rPr>
              <a:t>группы: №5--ранний возраст</a:t>
            </a:r>
            <a:br>
              <a:rPr lang="ru-RU" sz="3600" i="1" dirty="0" smtClean="0">
                <a:solidFill>
                  <a:srgbClr val="FFC000"/>
                </a:solidFill>
              </a:rPr>
            </a:br>
            <a:r>
              <a:rPr lang="ru-RU" sz="3600" i="1" dirty="0" smtClean="0">
                <a:solidFill>
                  <a:srgbClr val="FFC000"/>
                </a:solidFill>
              </a:rPr>
              <a:t>№1—1-я </a:t>
            </a:r>
            <a:r>
              <a:rPr lang="ru-RU" sz="3600" i="1" dirty="0" err="1" smtClean="0">
                <a:solidFill>
                  <a:srgbClr val="FFC000"/>
                </a:solidFill>
              </a:rPr>
              <a:t>мл.группа</a:t>
            </a:r>
            <a:r>
              <a:rPr lang="ru-RU" sz="3600" i="1" dirty="0" smtClean="0">
                <a:solidFill>
                  <a:srgbClr val="FFC000"/>
                </a:solidFill>
              </a:rPr>
              <a:t/>
            </a:r>
            <a:br>
              <a:rPr lang="ru-RU" sz="3600" i="1" dirty="0" smtClean="0">
                <a:solidFill>
                  <a:srgbClr val="FFC000"/>
                </a:solidFill>
              </a:rPr>
            </a:br>
            <a:r>
              <a:rPr lang="ru-RU" sz="3600" i="1" dirty="0" smtClean="0">
                <a:solidFill>
                  <a:srgbClr val="FFC000"/>
                </a:solidFill>
              </a:rPr>
              <a:t>№7, №12—2-я </a:t>
            </a:r>
            <a:r>
              <a:rPr lang="ru-RU" sz="3600" i="1" dirty="0" err="1" smtClean="0">
                <a:solidFill>
                  <a:srgbClr val="FFC000"/>
                </a:solidFill>
              </a:rPr>
              <a:t>мл.гр</a:t>
            </a:r>
            <a:r>
              <a:rPr lang="ru-RU" sz="3600" i="1" dirty="0" smtClean="0">
                <a:solidFill>
                  <a:srgbClr val="FFC000"/>
                </a:solidFill>
              </a:rPr>
              <a:t>.</a:t>
            </a:r>
            <a:br>
              <a:rPr lang="ru-RU" sz="3600" i="1" dirty="0" smtClean="0">
                <a:solidFill>
                  <a:srgbClr val="FFC000"/>
                </a:solidFill>
              </a:rPr>
            </a:br>
            <a:r>
              <a:rPr lang="ru-RU" sz="3600" i="1" dirty="0" smtClean="0">
                <a:solidFill>
                  <a:srgbClr val="FFC000"/>
                </a:solidFill>
              </a:rPr>
              <a:t>№13—подготовительная гр.</a:t>
            </a:r>
            <a:r>
              <a:rPr lang="en-US" sz="3600" i="1" dirty="0" smtClean="0">
                <a:solidFill>
                  <a:srgbClr val="FFC000"/>
                </a:solidFill>
              </a:rPr>
              <a:t/>
            </a:r>
            <a:br>
              <a:rPr lang="en-US" sz="3600" i="1" dirty="0" smtClean="0">
                <a:solidFill>
                  <a:srgbClr val="FFC000"/>
                </a:solidFill>
              </a:rPr>
            </a:br>
            <a:endParaRPr lang="ru-RU" sz="3600" i="1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18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i="1" dirty="0">
                <a:solidFill>
                  <a:schemeClr val="accent4"/>
                </a:solidFill>
              </a:rPr>
              <a:t>В</a:t>
            </a:r>
            <a:r>
              <a:rPr lang="ru-RU" sz="4000" i="1" dirty="0" smtClean="0">
                <a:solidFill>
                  <a:schemeClr val="accent4"/>
                </a:solidFill>
              </a:rPr>
              <a:t>едущая цель  учебного </a:t>
            </a:r>
            <a:r>
              <a:rPr lang="ru-RU" sz="4000" i="1" dirty="0" smtClean="0">
                <a:solidFill>
                  <a:schemeClr val="accent4"/>
                </a:solidFill>
              </a:rPr>
              <a:t>года</a:t>
            </a:r>
            <a:r>
              <a:rPr lang="ru-RU" sz="4000" i="1" dirty="0" smtClean="0">
                <a:solidFill>
                  <a:srgbClr val="FF0000"/>
                </a:solidFill>
              </a:rPr>
              <a:t>: </a:t>
            </a:r>
            <a:r>
              <a:rPr lang="ru-RU" sz="4000" dirty="0" smtClean="0">
                <a:solidFill>
                  <a:srgbClr val="FF0000"/>
                </a:solidFill>
              </a:rPr>
              <a:t>развитие музыкальности детей, способности эмоционально воспринимать музыку</a:t>
            </a:r>
            <a:r>
              <a:rPr lang="ru-RU" sz="4000" dirty="0" smtClean="0"/>
              <a:t>.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i="1" dirty="0" smtClean="0">
                <a:solidFill>
                  <a:schemeClr val="accent4">
                    <a:lumMod val="75000"/>
                  </a:schemeClr>
                </a:solidFill>
              </a:rPr>
              <a:t>Задачи: </a:t>
            </a:r>
          </a:p>
          <a:p>
            <a:r>
              <a:rPr lang="ru-RU" sz="2800" i="1" dirty="0" smtClean="0">
                <a:solidFill>
                  <a:schemeClr val="accent2"/>
                </a:solidFill>
              </a:rPr>
              <a:t>Развитие музыкально-художественной деятельности</a:t>
            </a:r>
          </a:p>
          <a:p>
            <a:r>
              <a:rPr lang="ru-RU" sz="2800" i="1" dirty="0" smtClean="0">
                <a:solidFill>
                  <a:schemeClr val="accent2"/>
                </a:solidFill>
              </a:rPr>
              <a:t>Приобщение к музыкальному искусству</a:t>
            </a:r>
          </a:p>
          <a:p>
            <a:r>
              <a:rPr lang="ru-RU" sz="2800" i="1" dirty="0" smtClean="0">
                <a:solidFill>
                  <a:schemeClr val="accent2"/>
                </a:solidFill>
              </a:rPr>
              <a:t>Развитие музыкальности детей</a:t>
            </a:r>
          </a:p>
          <a:p>
            <a:r>
              <a:rPr lang="ru-RU" sz="2800" i="1" dirty="0" smtClean="0">
                <a:solidFill>
                  <a:schemeClr val="accent2"/>
                </a:solidFill>
              </a:rPr>
              <a:t>Развитие способности эмоционально воспринимать музыку</a:t>
            </a:r>
          </a:p>
          <a:p>
            <a:r>
              <a:rPr lang="ru-RU" sz="2800" i="1" dirty="0" smtClean="0">
                <a:solidFill>
                  <a:schemeClr val="accent2"/>
                </a:solidFill>
              </a:rPr>
              <a:t>Стимулировать творческую активность.</a:t>
            </a:r>
            <a:endParaRPr lang="ru-RU" sz="28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68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/>
              <a:t/>
            </a:r>
            <a:br>
              <a:rPr lang="ru-RU" sz="2800" i="1" dirty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/>
              <a:t/>
            </a:r>
            <a:br>
              <a:rPr lang="ru-RU" sz="2800" i="1" dirty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/>
              <a:t/>
            </a:r>
            <a:br>
              <a:rPr lang="ru-RU" sz="2800" i="1" dirty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>
                <a:solidFill>
                  <a:schemeClr val="accent6">
                    <a:lumMod val="75000"/>
                  </a:schemeClr>
                </a:solidFill>
              </a:rPr>
              <a:t>ФГОС  в работе осуществляется через:</a:t>
            </a:r>
            <a:br>
              <a:rPr lang="ru-RU" sz="28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1.НОД « Музыка»</a:t>
            </a:r>
            <a:b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кружок « Ритмика»</a:t>
            </a:r>
            <a:b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3.Праздники и развлечения</a:t>
            </a:r>
            <a:b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4.Работа с педагогами ( консультации)</a:t>
            </a:r>
            <a:b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5. Работа с родителями (папки-передвижки, консультации, праздники и развлечения).</a:t>
            </a:r>
            <a:b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6. Участие в проекте « Связь поколений»</a:t>
            </a:r>
            <a:b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7. Организация и обогащение образовательной среды</a:t>
            </a:r>
            <a:b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8. участие в конкурсах. </a:t>
            </a:r>
            <a:endParaRPr lang="ru-RU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54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Анализ профессионального роста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Прошла обучение на курсах «Развитие профессионально значимых компетенций музыкального руководителя ДОУ в условиях  ФГОС дошкольного образования»</a:t>
            </a:r>
            <a:endParaRPr lang="ru-RU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Продолжаю совершенствовать работу с ИКТ.</a:t>
            </a:r>
            <a:endParaRPr lang="ru-RU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Прошла аттестацию на соответствие.</a:t>
            </a:r>
            <a:endParaRPr lang="ru-RU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1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50"/>
                </a:solidFill>
              </a:rPr>
              <a:t>Достижения детей</a:t>
            </a:r>
            <a:endParaRPr lang="ru-RU" i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Выступление детей подготовительной к школе группы на концертах, конкурсах.</a:t>
            </a:r>
            <a:endParaRPr lang="ru-RU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1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Перспектива на 2015- 2016 </a:t>
            </a:r>
            <a:r>
              <a:rPr lang="ru-RU" i="1" dirty="0" err="1" smtClean="0">
                <a:solidFill>
                  <a:schemeClr val="accent6">
                    <a:lumMod val="75000"/>
                  </a:schemeClr>
                </a:solidFill>
              </a:rPr>
              <a:t>уч.год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50"/>
                </a:solidFill>
              </a:rPr>
              <a:t>Продолжить подбор музыкального материала по темам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Выявление и работа с одаренными детьми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Разработка интегрированных занятий для младших возрастных групп</a:t>
            </a:r>
            <a:endParaRPr lang="ru-RU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37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94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ОТЧЕТ О ПРОДЕЛАННОЙ РАБОТЕ  ЗА 2014-2015  УЧЕБНЫЙ ГОД музыкального руководителя Калининой Татьяны Юрьвны группы: №5--ранний возраст №1—1-я мл.группа №7, №12—2-я мл.гр. №13—подготовительная гр. </vt:lpstr>
      <vt:lpstr> Ведущая цель  учебного года: развитие музыкальности детей, способности эмоционально воспринимать музыку. </vt:lpstr>
      <vt:lpstr>       ФГОС  в работе осуществляется через: 1.НОД « Музыка» 2. кружок « Ритмика» 3.Праздники и развлечения 4.Работа с педагогами ( консультации) 5. Работа с родителями (папки-передвижки, консультации, праздники и развлечения). 6. Участие в проекте « Связь поколений» 7. Организация и обогащение образовательной среды 8. участие в конкурсах. </vt:lpstr>
      <vt:lpstr>Анализ профессионального роста</vt:lpstr>
      <vt:lpstr>Достижения детей</vt:lpstr>
      <vt:lpstr>Перспектива на 2015- 2016 уч.год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ПРОДЕЛАННОЙ РАБОТЕ ЗА 2014-2015  УЧЕБНЫЙ ГОД музыкального пуководителя Калининой Татьяны Юрьвны</dc:title>
  <dc:creator>Татьяна</dc:creator>
  <cp:lastModifiedBy>Татьяна</cp:lastModifiedBy>
  <cp:revision>21</cp:revision>
  <dcterms:created xsi:type="dcterms:W3CDTF">2015-05-13T07:20:17Z</dcterms:created>
  <dcterms:modified xsi:type="dcterms:W3CDTF">2015-05-29T05:45:38Z</dcterms:modified>
</cp:coreProperties>
</file>