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6" r:id="rId4"/>
    <p:sldId id="258" r:id="rId5"/>
    <p:sldId id="267" r:id="rId6"/>
    <p:sldId id="268" r:id="rId7"/>
    <p:sldId id="265" r:id="rId8"/>
    <p:sldId id="269" r:id="rId9"/>
    <p:sldId id="270" r:id="rId10"/>
    <p:sldId id="272" r:id="rId11"/>
    <p:sldId id="271" r:id="rId12"/>
    <p:sldId id="262" r:id="rId13"/>
    <p:sldId id="259" r:id="rId14"/>
    <p:sldId id="273" r:id="rId15"/>
    <p:sldId id="275" r:id="rId16"/>
    <p:sldId id="263" r:id="rId17"/>
    <p:sldId id="274" r:id="rId18"/>
    <p:sldId id="26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48" y="-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Лист1!$A$2:$A$3</c:f>
              <c:strCache>
                <c:ptCount val="2"/>
                <c:pt idx="0">
                  <c:v>2013-2014 уч.год</c:v>
                </c:pt>
                <c:pt idx="1">
                  <c:v>2014-2015 уч.год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приближено к норме</c:v>
                </c:pt>
              </c:strCache>
            </c:strRef>
          </c:tx>
          <c:spPr>
            <a:solidFill>
              <a:srgbClr val="0070C0"/>
            </a:solidFill>
          </c:spPr>
          <c:cat>
            <c:strRef>
              <c:f>Лист1!$A$2:$A$3</c:f>
              <c:strCache>
                <c:ptCount val="2"/>
                <c:pt idx="0">
                  <c:v>2013-2014 уч.год</c:v>
                </c:pt>
                <c:pt idx="1">
                  <c:v>2014-2015 уч.год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норма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Лист1!$A$2:$A$3</c:f>
              <c:strCache>
                <c:ptCount val="2"/>
                <c:pt idx="0">
                  <c:v>2013-2014 уч.год</c:v>
                </c:pt>
                <c:pt idx="1">
                  <c:v>2014-2015 уч.год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Лист1!$A$2:$A$3</c:f>
              <c:strCache>
                <c:ptCount val="2"/>
                <c:pt idx="0">
                  <c:v>2013-2014 уч.год</c:v>
                </c:pt>
                <c:pt idx="1">
                  <c:v>2014-2015 уч.год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axId val="73368704"/>
        <c:axId val="73370240"/>
      </c:barChart>
      <c:catAx>
        <c:axId val="73368704"/>
        <c:scaling>
          <c:orientation val="minMax"/>
        </c:scaling>
        <c:axPos val="b"/>
        <c:tickLblPos val="nextTo"/>
        <c:crossAx val="73370240"/>
        <c:crosses val="autoZero"/>
        <c:auto val="1"/>
        <c:lblAlgn val="ctr"/>
        <c:lblOffset val="100"/>
      </c:catAx>
      <c:valAx>
        <c:axId val="73370240"/>
        <c:scaling>
          <c:orientation val="minMax"/>
        </c:scaling>
        <c:axPos val="l"/>
        <c:majorGridlines/>
        <c:numFmt formatCode="General" sourceLinked="1"/>
        <c:tickLblPos val="nextTo"/>
        <c:crossAx val="73368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Посещаемость детей в %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64.900000000000006</c:v>
                </c:pt>
                <c:pt idx="1">
                  <c:v>59</c:v>
                </c:pt>
                <c:pt idx="2">
                  <c:v>76.7</c:v>
                </c:pt>
                <c:pt idx="3">
                  <c:v>58.3</c:v>
                </c:pt>
                <c:pt idx="4">
                  <c:v>84</c:v>
                </c:pt>
                <c:pt idx="5">
                  <c:v>71.7</c:v>
                </c:pt>
                <c:pt idx="6">
                  <c:v>86</c:v>
                </c:pt>
                <c:pt idx="7">
                  <c:v>76.8</c:v>
                </c:pt>
                <c:pt idx="8">
                  <c:v>84.2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Заболеваемость в %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35.1</c:v>
                </c:pt>
                <c:pt idx="1">
                  <c:v>41</c:v>
                </c:pt>
                <c:pt idx="2">
                  <c:v>23.3</c:v>
                </c:pt>
                <c:pt idx="3">
                  <c:v>41.7</c:v>
                </c:pt>
                <c:pt idx="4">
                  <c:v>16</c:v>
                </c:pt>
                <c:pt idx="5">
                  <c:v>28.3</c:v>
                </c:pt>
                <c:pt idx="6">
                  <c:v>19.399999999999999</c:v>
                </c:pt>
                <c:pt idx="7">
                  <c:v>23.2</c:v>
                </c:pt>
                <c:pt idx="8">
                  <c:v>15.7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количество детей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22</c:v>
                </c:pt>
                <c:pt idx="1">
                  <c:v>22</c:v>
                </c:pt>
                <c:pt idx="2">
                  <c:v>21</c:v>
                </c:pt>
                <c:pt idx="3">
                  <c:v>20</c:v>
                </c:pt>
                <c:pt idx="4">
                  <c:v>20</c:v>
                </c:pt>
                <c:pt idx="5">
                  <c:v>19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</c:numCache>
            </c:numRef>
          </c:val>
        </c:ser>
        <c:axId val="57520896"/>
        <c:axId val="57522432"/>
      </c:barChart>
      <c:catAx>
        <c:axId val="57520896"/>
        <c:scaling>
          <c:orientation val="minMax"/>
        </c:scaling>
        <c:axPos val="b"/>
        <c:tickLblPos val="nextTo"/>
        <c:crossAx val="57522432"/>
        <c:crosses val="autoZero"/>
        <c:auto val="1"/>
        <c:lblAlgn val="ctr"/>
        <c:lblOffset val="100"/>
      </c:catAx>
      <c:valAx>
        <c:axId val="57522432"/>
        <c:scaling>
          <c:orientation val="minMax"/>
        </c:scaling>
        <c:axPos val="l"/>
        <c:majorGridlines/>
        <c:numFmt formatCode="General" sourceLinked="1"/>
        <c:tickLblPos val="nextTo"/>
        <c:crossAx val="575208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910BD3-5C93-415D-9F15-0DD13287885F}" type="datetimeFigureOut">
              <a:rPr lang="ru-RU"/>
              <a:pPr>
                <a:defRPr/>
              </a:pPr>
              <a:t>08.06.2015</a:t>
            </a:fld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EEECF6-1CED-4885-B20B-9FB1D968E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D85A5-0E84-4927-8592-555C3330A97A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EBBD3-9498-4B42-BD33-B95E65EE5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D1406-727D-4837-8AE2-BBA273F4F0B4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D9ABF-B2B7-4D89-98CD-7421DCC99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B1326-6282-407E-AA65-66150A017E35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E3A0-08D8-450E-B363-D08D75A4B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65C-36D6-4F51-8675-E253A25C74DF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216C4-480A-483B-841E-3EB6628D6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D1B7-1822-44EF-9CFA-B97A094321B5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BC20-2822-4DCB-955D-B100F47DF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F1E7-9D5D-40E5-81D9-2B0D47232910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ADB0-38C1-4C8D-8A5E-B74BB2208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A2A4-E936-4299-A6C9-80FD558F4CF5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1C464-1A90-49B5-95DF-D3A9C5E6B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4B481-3329-4221-B043-75166ED92ECE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6602-FA59-4858-ABCD-C7C0B1F4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637A-471C-4A4F-AD17-FA0928F9FE11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C5645-BA42-485F-B088-1A60B8BDE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2CF13-1183-4034-9877-C84C1CB3B94A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EEB3-EBEF-4319-ABF0-3530A3F1E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E4DE4-2698-4138-AE74-24DD7DBF1964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1A761-5F9C-41A6-B9E1-97CF4564D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17692-F559-4D83-8F8F-3523449C7F3F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3F65-E838-407E-A1BE-7D2A08488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F01DD5-C88D-403D-A219-FF09DB76B73A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E6979A-2E2B-4FF9-A0EF-4AEB425F8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4724400" cy="37338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7030A0"/>
                </a:solidFill>
              </a:rPr>
              <a:t>Группа № 7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«Белый кораблик»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  <a:latin typeface="Arial" charset="0"/>
              </a:rPr>
              <a:t>возраст детей с </a:t>
            </a:r>
            <a:r>
              <a:rPr lang="ru-RU" sz="2400" b="1" smtClean="0">
                <a:solidFill>
                  <a:srgbClr val="7030A0"/>
                </a:solidFill>
              </a:rPr>
              <a:t>3</a:t>
            </a:r>
            <a:r>
              <a:rPr lang="ru-RU" sz="2400" b="1" smtClean="0">
                <a:solidFill>
                  <a:srgbClr val="7030A0"/>
                </a:solidFill>
                <a:latin typeface="Arial" charset="0"/>
              </a:rPr>
              <a:t>-х до 4-х</a:t>
            </a:r>
            <a:r>
              <a:rPr lang="ru-RU" sz="2400" b="1" smtClean="0">
                <a:solidFill>
                  <a:srgbClr val="7030A0"/>
                </a:solidFill>
              </a:rPr>
              <a:t/>
            </a:r>
            <a:br>
              <a:rPr lang="ru-RU" sz="2400" b="1" smtClean="0">
                <a:solidFill>
                  <a:srgbClr val="7030A0"/>
                </a:solidFill>
              </a:rPr>
            </a:br>
            <a:r>
              <a:rPr lang="ru-RU" sz="2400" b="1" smtClean="0">
                <a:solidFill>
                  <a:srgbClr val="7030A0"/>
                </a:solidFill>
                <a:latin typeface="Arial" charset="0"/>
              </a:rPr>
              <a:t>Педагоги</a:t>
            </a:r>
            <a:r>
              <a:rPr lang="ru-RU" sz="3200" b="1" smtClean="0">
                <a:solidFill>
                  <a:srgbClr val="7030A0"/>
                </a:solidFill>
              </a:rPr>
              <a:t>:</a:t>
            </a:r>
            <a:br>
              <a:rPr lang="ru-RU" sz="32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Дернова Л.В.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Жданова Н.А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066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МБДОУ «Добрянский детский сад № 8»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2014 – 2015 учебный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000" smtClean="0"/>
              <a:t>Предметно-развивающая среда </a:t>
            </a:r>
            <a:br>
              <a:rPr lang="ru-RU" sz="4000" smtClean="0"/>
            </a:br>
            <a:r>
              <a:rPr lang="ru-RU" sz="4000" smtClean="0"/>
              <a:t>НОП «ТРАНСПОРТ»</a:t>
            </a:r>
          </a:p>
        </p:txBody>
      </p:sp>
      <p:pic>
        <p:nvPicPr>
          <p:cNvPr id="24578" name="Picture 9" descr="DSCF45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24579" name="Picture 10" descr="DSCF489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4580" name="Picture 11" descr="DSCF53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24581" name="Picture 12" descr="P105068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208588" y="3938588"/>
            <a:ext cx="29178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mtClean="0"/>
              <a:t>Предметно-развивающая среда</a:t>
            </a:r>
          </a:p>
        </p:txBody>
      </p:sp>
      <p:pic>
        <p:nvPicPr>
          <p:cNvPr id="25602" name="Picture 13" descr="DSCN70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25603" name="Picture 18" descr="DSCF438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  <p:pic>
        <p:nvPicPr>
          <p:cNvPr id="25604" name="Picture 21" descr="P10507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5605" name="Picture 22" descr="среда группы фото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1017588" y="3938588"/>
            <a:ext cx="29178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r>
              <a:rPr lang="ru-RU" sz="4000" b="1" smtClean="0"/>
              <a:t>Анализ профессионального роста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i="1" smtClean="0"/>
              <a:t/>
            </a:r>
            <a:br>
              <a:rPr lang="ru-RU" sz="3600" i="1" smtClean="0"/>
            </a:br>
            <a:endParaRPr lang="ru-RU" sz="3600" i="1" smtClean="0"/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 eaLnBrk="1" hangingPunct="1"/>
            <a:r>
              <a:rPr lang="ru-RU" sz="4000" smtClean="0"/>
              <a:t>Дернова Л.В.</a:t>
            </a:r>
          </a:p>
          <a:p>
            <a:pPr eaLnBrk="1" hangingPunct="1"/>
            <a:r>
              <a:rPr lang="ru-RU" sz="2400" smtClean="0"/>
              <a:t>Курсы повышения квалификации</a:t>
            </a:r>
          </a:p>
          <a:p>
            <a:pPr eaLnBrk="1" hangingPunct="1"/>
            <a:r>
              <a:rPr lang="ru-RU" sz="2400" smtClean="0"/>
              <a:t>Участие в очном туре муниципального конкурса «Учитель года 2015»</a:t>
            </a:r>
          </a:p>
          <a:p>
            <a:pPr eaLnBrk="1" hangingPunct="1"/>
            <a:r>
              <a:rPr lang="ru-RU" sz="2400" smtClean="0">
                <a:latin typeface="Arial" charset="0"/>
              </a:rPr>
              <a:t>Реализация</a:t>
            </a:r>
            <a:r>
              <a:rPr lang="ru-RU" sz="2400" smtClean="0"/>
              <a:t> программы «</a:t>
            </a:r>
            <a:r>
              <a:rPr lang="ru-RU" sz="2400" smtClean="0">
                <a:latin typeface="Arial" charset="0"/>
              </a:rPr>
              <a:t>Учимся смотреть мультфильмы</a:t>
            </a:r>
            <a:r>
              <a:rPr lang="ru-RU" sz="2400" smtClean="0"/>
              <a:t>»</a:t>
            </a:r>
          </a:p>
          <a:p>
            <a:pPr eaLnBrk="1" hangingPunct="1"/>
            <a:r>
              <a:rPr lang="ru-RU" sz="2400" smtClean="0"/>
              <a:t>Разработка недельных тематических проектов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</p:txBody>
      </p:sp>
      <p:sp>
        <p:nvSpPr>
          <p:cNvPr id="28675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3600" smtClean="0"/>
              <a:t>Жданова Н.А.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Курсы повышения квалификации</a:t>
            </a:r>
          </a:p>
          <a:p>
            <a:pPr marL="0" indent="0" eaLnBrk="1" hangingPunct="1">
              <a:buFont typeface="Arial" charset="0"/>
              <a:buNone/>
            </a:pPr>
            <a:endParaRPr lang="ru-RU" sz="2400" smtClean="0"/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>
                <a:latin typeface="Arial" charset="0"/>
              </a:rPr>
              <a:t>Реализация</a:t>
            </a:r>
            <a:r>
              <a:rPr lang="ru-RU" sz="2400" smtClean="0"/>
              <a:t> программы «</a:t>
            </a:r>
            <a:r>
              <a:rPr lang="ru-RU" sz="2400" smtClean="0">
                <a:latin typeface="Arial" charset="0"/>
              </a:rPr>
              <a:t>Учимся смотреть мультфильмы</a:t>
            </a:r>
            <a:r>
              <a:rPr lang="ru-RU" sz="2400" smtClean="0"/>
              <a:t>»</a:t>
            </a:r>
          </a:p>
          <a:p>
            <a:pPr marL="0" indent="0" eaLnBrk="1" hangingPunct="1">
              <a:buFont typeface="Arial" charset="0"/>
              <a:buNone/>
            </a:pPr>
            <a:endParaRPr lang="ru-RU" sz="2400" smtClean="0"/>
          </a:p>
          <a:p>
            <a:pPr marL="0" indent="0" eaLnBrk="1" hangingPunct="1">
              <a:buFont typeface="Arial" charset="0"/>
              <a:buNone/>
            </a:pPr>
            <a:r>
              <a:rPr lang="ru-RU" sz="2400" smtClean="0"/>
              <a:t>Разработка недельных тематических проектов</a:t>
            </a:r>
            <a:r>
              <a:rPr lang="ru-RU" sz="26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/>
              <a:t>1</a:t>
            </a:r>
          </a:p>
        </p:txBody>
      </p:sp>
      <p:sp>
        <p:nvSpPr>
          <p:cNvPr id="26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Сравнительный анализ освоения образовательных областей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 flipV="1">
            <a:off x="457200" y="228600"/>
            <a:ext cx="8229600" cy="46038"/>
          </a:xfrm>
        </p:spPr>
        <p:txBody>
          <a:bodyPr/>
          <a:lstStyle/>
          <a:p>
            <a:endParaRPr lang="ru-RU" sz="3600" smtClean="0">
              <a:latin typeface="Arial" charset="0"/>
            </a:endParaRPr>
          </a:p>
        </p:txBody>
      </p:sp>
      <p:sp>
        <p:nvSpPr>
          <p:cNvPr id="29698" name="Текст 1"/>
          <p:cNvSpPr>
            <a:spLocks noGrp="1"/>
          </p:cNvSpPr>
          <p:nvPr>
            <p:ph type="body" idx="1"/>
          </p:nvPr>
        </p:nvSpPr>
        <p:spPr>
          <a:xfrm>
            <a:off x="1524000" y="609600"/>
            <a:ext cx="6019800" cy="6096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sz="3200" dirty="0" smtClean="0"/>
              <a:t>Закаливающие мероприятия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8600" y="2057400"/>
            <a:ext cx="8305800" cy="35814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Утренняя гимнастика</a:t>
            </a:r>
          </a:p>
          <a:p>
            <a:r>
              <a:rPr lang="ru-RU" dirty="0" smtClean="0"/>
              <a:t>Физкультминутки</a:t>
            </a:r>
          </a:p>
          <a:p>
            <a:r>
              <a:rPr lang="ru-RU" dirty="0" smtClean="0"/>
              <a:t>Умывание прохладной водой</a:t>
            </a:r>
          </a:p>
          <a:p>
            <a:r>
              <a:rPr lang="ru-RU" dirty="0" err="1" smtClean="0"/>
              <a:t>Босохождение</a:t>
            </a:r>
            <a:r>
              <a:rPr lang="ru-RU" dirty="0" smtClean="0"/>
              <a:t> по массажным коврикам</a:t>
            </a:r>
          </a:p>
          <a:p>
            <a:r>
              <a:rPr lang="ru-RU" dirty="0" smtClean="0"/>
              <a:t>Соблюдение режима проветривания</a:t>
            </a:r>
          </a:p>
          <a:p>
            <a:r>
              <a:rPr lang="ru-RU" dirty="0" smtClean="0"/>
              <a:t>Контроль за одеждой и обувью</a:t>
            </a:r>
          </a:p>
          <a:p>
            <a:r>
              <a:rPr lang="ru-RU" dirty="0" smtClean="0"/>
              <a:t>Стимуляция активности на прогулке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304800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Анализ посещаемости и заболеваемости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b="1" dirty="0" smtClean="0"/>
              <a:t>достижения педагогов</a:t>
            </a: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sz="4000" b="1" i="1" dirty="0" smtClean="0"/>
          </a:p>
        </p:txBody>
      </p:sp>
      <p:sp>
        <p:nvSpPr>
          <p:cNvPr id="30722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/>
          <a:p>
            <a:pPr eaLnBrk="1" hangingPunct="1"/>
            <a:r>
              <a:rPr lang="ru-RU" b="1" i="1" smtClean="0"/>
              <a:t>Дернова Любовь Владимировна</a:t>
            </a:r>
            <a:r>
              <a:rPr lang="ru-RU" smtClean="0"/>
              <a:t>:</a:t>
            </a:r>
          </a:p>
          <a:p>
            <a:pPr eaLnBrk="1" hangingPunct="1"/>
            <a:r>
              <a:rPr lang="ru-RU" sz="2000" smtClean="0"/>
              <a:t>Диплом </a:t>
            </a:r>
            <a:r>
              <a:rPr lang="en-US" sz="2000" smtClean="0"/>
              <a:t>III</a:t>
            </a:r>
            <a:r>
              <a:rPr lang="ru-RU" sz="2000" smtClean="0"/>
              <a:t> степени за участие в общероссийском конкурсе «Безопасная среда»</a:t>
            </a:r>
          </a:p>
          <a:p>
            <a:pPr eaLnBrk="1" hangingPunct="1"/>
            <a:r>
              <a:rPr lang="ru-RU" sz="2000" smtClean="0"/>
              <a:t>Публикация на международном портале МААМ</a:t>
            </a:r>
          </a:p>
          <a:p>
            <a:pPr eaLnBrk="1" hangingPunct="1"/>
            <a:r>
              <a:rPr lang="ru-RU" sz="2000" smtClean="0"/>
              <a:t>Публикация на международном образовательном портале «Педкопилка»</a:t>
            </a:r>
          </a:p>
          <a:p>
            <a:pPr eaLnBrk="1" hangingPunct="1"/>
            <a:r>
              <a:rPr lang="ru-RU" sz="2000" smtClean="0"/>
              <a:t>Диплом за </a:t>
            </a:r>
            <a:r>
              <a:rPr lang="en-US" sz="2000" smtClean="0"/>
              <a:t>III</a:t>
            </a:r>
            <a:r>
              <a:rPr lang="ru-RU" sz="2000" smtClean="0"/>
              <a:t> место во Всероссийском творческом конкурсе «Фея мира детства - 1»</a:t>
            </a:r>
          </a:p>
        </p:txBody>
      </p:sp>
      <p:sp>
        <p:nvSpPr>
          <p:cNvPr id="30723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1219200"/>
            <a:ext cx="4191000" cy="4754563"/>
          </a:xfrm>
        </p:spPr>
        <p:txBody>
          <a:bodyPr/>
          <a:lstStyle/>
          <a:p>
            <a:pPr eaLnBrk="1" hangingPunct="1"/>
            <a:r>
              <a:rPr lang="ru-RU" b="1" i="1" smtClean="0"/>
              <a:t>Жданова Наталья Анатольевна</a:t>
            </a:r>
          </a:p>
          <a:p>
            <a:pPr eaLnBrk="1" hangingPunct="1"/>
            <a:r>
              <a:rPr lang="ru-RU" sz="2400" smtClean="0"/>
              <a:t>Аттестация на </a:t>
            </a:r>
            <a:r>
              <a:rPr lang="en-US" sz="2400" smtClean="0"/>
              <a:t>I </a:t>
            </a:r>
            <a:r>
              <a:rPr lang="ru-RU" sz="2400" smtClean="0"/>
              <a:t>категорию</a:t>
            </a:r>
          </a:p>
          <a:p>
            <a:pPr eaLnBrk="1" hangingPunct="1"/>
            <a:r>
              <a:rPr lang="ru-RU" sz="2400" smtClean="0"/>
              <a:t>Диплом </a:t>
            </a:r>
            <a:r>
              <a:rPr lang="en-US" sz="2400" smtClean="0"/>
              <a:t>III</a:t>
            </a:r>
            <a:r>
              <a:rPr lang="ru-RU" sz="2400" smtClean="0"/>
              <a:t> степени за участие в общероссийском конкурсе «Безопасная среда»</a:t>
            </a:r>
            <a:endParaRPr lang="ru-RU" sz="2000" smtClean="0"/>
          </a:p>
          <a:p>
            <a:pPr eaLnBrk="1" hangingPunct="1"/>
            <a:r>
              <a:rPr lang="ru-RU" sz="2000" smtClean="0"/>
              <a:t>Диплом за </a:t>
            </a:r>
            <a:r>
              <a:rPr lang="en-US" sz="2000" smtClean="0"/>
              <a:t>III</a:t>
            </a:r>
            <a:r>
              <a:rPr lang="ru-RU" sz="2000" smtClean="0"/>
              <a:t> место во Всероссийском творческом конкурсе «Фея мира детства-1»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Arial" charset="0"/>
              </a:rPr>
              <a:t>достижения детей</a:t>
            </a:r>
            <a:r>
              <a:rPr lang="ru-RU" smtClean="0">
                <a:latin typeface="Arial" charset="0"/>
              </a:rPr>
              <a:t>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 течение учебного года 7 детей приняли участие во Всероссийских конкурсах «Елочка-красавица», 10 детей - «Поздравительная открытка ветерану»</a:t>
            </a:r>
          </a:p>
          <a:p>
            <a:r>
              <a:rPr lang="ru-RU" smtClean="0">
                <a:latin typeface="Arial" charset="0"/>
              </a:rPr>
              <a:t>Один ребенок, Плюснин Данил, принял участие в конкурсе чтецов.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Перспектива на 2015 – 2016 </a:t>
            </a:r>
            <a:r>
              <a:rPr lang="ru-RU" dirty="0" err="1" smtClean="0"/>
              <a:t>уч</a:t>
            </a:r>
            <a:r>
              <a:rPr lang="ru-RU" dirty="0" smtClean="0"/>
              <a:t>. год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Активизация познавательной активности детей через проектную содеятельность детей, родителей и педагогов.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Формирование навыков сотрудничества в процессе различных видов деятельности.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96200" cy="1752600"/>
          </a:xfrm>
        </p:spPr>
        <p:txBody>
          <a:bodyPr/>
          <a:lstStyle/>
          <a:p>
            <a:pPr eaLnBrk="1" hangingPunct="1"/>
            <a:r>
              <a:rPr lang="ru-RU" sz="3600" b="1" smtClean="0"/>
              <a:t>Ведущая цель учебного года:</a:t>
            </a:r>
            <a:br>
              <a:rPr lang="ru-RU" sz="3600" b="1" smtClean="0"/>
            </a:br>
            <a:r>
              <a:rPr lang="ru-RU" sz="3200" b="1" i="1" smtClean="0">
                <a:solidFill>
                  <a:srgbClr val="002060"/>
                </a:solidFill>
              </a:rPr>
              <a:t>Социализация детей в условиях детского коллектива, включение в систему социальных отношений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04800" y="2209800"/>
            <a:ext cx="8839200" cy="4648200"/>
          </a:xfrm>
        </p:spPr>
        <p:txBody>
          <a:bodyPr/>
          <a:lstStyle/>
          <a:p>
            <a:pPr eaLnBrk="1" hangingPunct="1"/>
            <a:r>
              <a:rPr lang="ru-RU" sz="3600" smtClean="0"/>
              <a:t>1.Развитие игровой деятельности детей</a:t>
            </a:r>
          </a:p>
          <a:p>
            <a:pPr eaLnBrk="1" hangingPunct="1"/>
            <a:endParaRPr lang="ru-RU" sz="3600" smtClean="0"/>
          </a:p>
          <a:p>
            <a:pPr eaLnBrk="1" hangingPunct="1"/>
            <a:endParaRPr lang="ru-RU" smtClean="0"/>
          </a:p>
        </p:txBody>
      </p:sp>
      <p:pic>
        <p:nvPicPr>
          <p:cNvPr id="16387" name="Picture 4" descr="C:\Users\komp\Desktop\фото\DSCF55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581400"/>
            <a:ext cx="27432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komp\Desktop\фото\DSCF54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24200"/>
            <a:ext cx="28321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Users\komp\Desktop\фото\DSCF53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5800" y="4711700"/>
            <a:ext cx="31750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2. Развитие навыков сотрудничества в продуктивной деятельности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1000" y="3024188"/>
            <a:ext cx="2227263" cy="2133600"/>
          </a:xfrm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25600"/>
            <a:ext cx="232886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komp\Desktop\фото\DSCF5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625600"/>
            <a:ext cx="23241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komp\Desktop\фото\DSCF57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343400"/>
            <a:ext cx="3175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/>
              <a:t>ФГОС в нашей группе</a:t>
            </a:r>
          </a:p>
        </p:txBody>
      </p:sp>
      <p:pic>
        <p:nvPicPr>
          <p:cNvPr id="18434" name="Picture 5" descr="7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81313" y="2262188"/>
            <a:ext cx="3381375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В сентябре на собрании родители (законные представители) были проинформированы о введении, реализации ФГОС дошкольного образования.</a:t>
            </a:r>
          </a:p>
        </p:txBody>
      </p:sp>
      <p:pic>
        <p:nvPicPr>
          <p:cNvPr id="19458" name="Picture 8" descr="DSCF53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52600" y="1749425"/>
            <a:ext cx="5835650" cy="43767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ChangeArrowheads="1"/>
          </p:cNvSpPr>
          <p:nvPr/>
        </p:nvSpPr>
        <p:spPr bwMode="auto">
          <a:xfrm>
            <a:off x="533400" y="1041400"/>
            <a:ext cx="8229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       Педагоги группы прошли обучение на курсах повышения квалификации (Жданова Н.А. «Современные научно-технические подходы к развитию у дошкольников навыков сотрудничества (в условиях стандартизации ДО)»; Дернова Л.В.»Целостное развитие ребенка в условиях интеграции образовательных областей основной общеобразовательной программы»).</a:t>
            </a:r>
          </a:p>
          <a:p>
            <a:r>
              <a:rPr lang="ru-RU" sz="2400"/>
              <a:t>       В процессе реализации ФГОС в работе с воспитанниками группы используются современные технологии  (на основании материалов, представленных на курсах).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ИКТ-технологии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21506" name="Picture 2" descr="C:\Users\komp\Desktop\фото\DSCF57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066800"/>
            <a:ext cx="2374900" cy="3175000"/>
          </a:xfrm>
        </p:spPr>
      </p:pic>
      <p:pic>
        <p:nvPicPr>
          <p:cNvPr id="21507" name="Picture 3" descr="C:\Users\komp\Desktop\фото\DSCF56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2650" y="3800475"/>
            <a:ext cx="2209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:\Users\komp\Desktop\фото\DSCF5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6175" y="3800475"/>
            <a:ext cx="2374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komp\Desktop\фото\DSCF57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219200"/>
            <a:ext cx="2959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C:\Users\komp\Desktop\фото\DSCF579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1219200"/>
            <a:ext cx="23241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4800" y="228600"/>
            <a:ext cx="6705600" cy="2743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25437" y="485497"/>
            <a:ext cx="6324601" cy="225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a:rPr>
              <a:t>. 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hlink"/>
                </a:solidFill>
              </a:rPr>
              <a:t>Реализация ФГОС ставит перед педагогами задачу поиска новых современных методов и приемов взаимодействия педагогов с родителями, направленных на повышение активности родителей как полноправных участников образовательного процесса </a:t>
            </a:r>
          </a:p>
        </p:txBody>
      </p:sp>
      <p:sp>
        <p:nvSpPr>
          <p:cNvPr id="22531" name="Rectangle 15"/>
          <p:cNvSpPr>
            <a:spLocks noChangeArrowheads="1"/>
          </p:cNvSpPr>
          <p:nvPr/>
        </p:nvSpPr>
        <p:spPr bwMode="auto">
          <a:xfrm>
            <a:off x="682625" y="3238500"/>
            <a:ext cx="80010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/>
              <a:t>. В результате анкетирования по выявлению наиболее действенных форм работы по взаимодействию родителей и педагогов, было принято решение использовать современные коммуникационные технологии. Создание закрытой группы в социальных сетях, а также еженедельное информирование с целью повышения компетентности родителей о содержании образовательного процесса и привлечению к активному в нем участию.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ru-RU" smtClean="0"/>
              <a:t>Проведен анализ предметно-развивающей среды. </a:t>
            </a:r>
            <a:r>
              <a:rPr lang="ru-RU" smtClean="0">
                <a:solidFill>
                  <a:schemeClr val="hlink"/>
                </a:solidFill>
              </a:rPr>
              <a:t>Для успешной реализации ФГОС предметно-пространственная среда должна быть насыщенной, трансформируемой, полифункциональной, вариативной, доступной и безопасной.</a:t>
            </a:r>
            <a:r>
              <a:rPr lang="ru-RU" smtClean="0"/>
              <a:t> Что мы пытаемся воплощать в нашей группе.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461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Группа № 7 «Белый кораблик» возраст детей с 3-х до 4-х Педагоги: Дернова Л.В. Жданова Н.А</vt:lpstr>
      <vt:lpstr>Ведущая цель учебного года: Социализация детей в условиях детского коллектива, включение в систему социальных отношений</vt:lpstr>
      <vt:lpstr>2. Развитие навыков сотрудничества в продуктивной деятельности </vt:lpstr>
      <vt:lpstr>ФГОС в нашей группе</vt:lpstr>
      <vt:lpstr>В сентябре на собрании родители (законные представители) были проинформированы о введении, реализации ФГОС дошкольного образования.</vt:lpstr>
      <vt:lpstr>Слайд 6</vt:lpstr>
      <vt:lpstr>ИКТ-технологии </vt:lpstr>
      <vt:lpstr>Слайд 8</vt:lpstr>
      <vt:lpstr>Слайд 9</vt:lpstr>
      <vt:lpstr>Предметно-развивающая среда  НОП «ТРАНСПОРТ»</vt:lpstr>
      <vt:lpstr>Предметно-развивающая среда</vt:lpstr>
      <vt:lpstr> Анализ профессионального роста  </vt:lpstr>
      <vt:lpstr>Сравнительный анализ освоения образовательных областей</vt:lpstr>
      <vt:lpstr>Слайд 14</vt:lpstr>
      <vt:lpstr>Слайд 15</vt:lpstr>
      <vt:lpstr> достижения педагогов </vt:lpstr>
      <vt:lpstr>достижения детей </vt:lpstr>
      <vt:lpstr>Перспектива на 2015 – 2016 уч.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НАЗВАНИЕ ВОЗРАСТ ПЕДАГОГИ</dc:title>
  <cp:lastModifiedBy>КЦ</cp:lastModifiedBy>
  <cp:revision>31</cp:revision>
  <dcterms:modified xsi:type="dcterms:W3CDTF">2015-06-08T14:37:18Z</dcterms:modified>
</cp:coreProperties>
</file>