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2" r:id="rId4"/>
    <p:sldId id="267" r:id="rId5"/>
    <p:sldId id="268" r:id="rId6"/>
    <p:sldId id="266" r:id="rId7"/>
    <p:sldId id="265" r:id="rId8"/>
    <p:sldId id="270" r:id="rId9"/>
    <p:sldId id="271" r:id="rId10"/>
    <p:sldId id="258" r:id="rId11"/>
    <p:sldId id="278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5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143250"/>
          </a:xfrm>
        </p:spPr>
        <p:txBody>
          <a:bodyPr>
            <a:normAutofit/>
          </a:bodyPr>
          <a:lstStyle/>
          <a:p>
            <a:r>
              <a:rPr lang="ru-RU" sz="3200" b="1" i="1" dirty="0" err="1" smtClean="0">
                <a:solidFill>
                  <a:srgbClr val="00B050"/>
                </a:solidFill>
              </a:rPr>
              <a:t>Охотникова</a:t>
            </a:r>
            <a:r>
              <a:rPr lang="ru-RU" sz="3200" b="1" i="1" dirty="0" smtClean="0">
                <a:solidFill>
                  <a:srgbClr val="00B050"/>
                </a:solidFill>
              </a:rPr>
              <a:t> Татьяна Викторовна</a:t>
            </a:r>
            <a:br>
              <a:rPr lang="ru-RU" sz="3200" b="1" i="1" dirty="0" smtClean="0">
                <a:solidFill>
                  <a:srgbClr val="00B050"/>
                </a:solidFill>
              </a:rPr>
            </a:br>
            <a:r>
              <a:rPr lang="ru-RU" sz="3200" b="1" i="1" dirty="0" smtClean="0">
                <a:solidFill>
                  <a:srgbClr val="00B050"/>
                </a:solidFill>
              </a:rPr>
              <a:t>Музыкальный руководитель высшей категории</a:t>
            </a:r>
            <a:endParaRPr lang="ru-RU" sz="3200" b="1" i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23622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МБДОУ «Добрянский детский сад № 8»</a:t>
            </a:r>
          </a:p>
          <a:p>
            <a:r>
              <a:rPr lang="ru-RU" sz="2000" b="1" dirty="0" smtClean="0">
                <a:solidFill>
                  <a:srgbClr val="00B050"/>
                </a:solidFill>
              </a:rPr>
              <a:t>2014 – 2015 учебный год</a:t>
            </a:r>
          </a:p>
          <a:p>
            <a:endParaRPr lang="ru-RU" sz="2000" dirty="0" smtClean="0"/>
          </a:p>
        </p:txBody>
      </p:sp>
      <p:pic>
        <p:nvPicPr>
          <p:cNvPr id="4" name="Рисунок 3" descr="49887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0"/>
            <a:ext cx="7696200" cy="1894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64692534_slgg_201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ФГОС в деятельности музыкального руководителя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438400"/>
            <a:ext cx="8077200" cy="3687763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Интеграция различных видов деятельности – музыкальной, художественной, театральной.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Обогащение предметно-развивающей среды.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451239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Рисунок 1" descr="20140902_10242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451239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457200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70C0"/>
                </a:solidFill>
              </a:rPr>
              <a:t>Создание видео иллюстраций для пения и слушания музыки.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0070C0"/>
                </a:solidFill>
              </a:rPr>
              <a:t>Каталог видео материалов по темам.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2.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09600" y="4267200"/>
            <a:ext cx="2819400" cy="213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2600" y="5791200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Весення</a:t>
            </a:r>
            <a:r>
              <a:rPr lang="ru-RU" dirty="0" smtClean="0">
                <a:solidFill>
                  <a:srgbClr val="FF0000"/>
                </a:solidFill>
              </a:rPr>
              <a:t>я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70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743200" y="1981200"/>
            <a:ext cx="2946400" cy="2209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00400" y="3810000"/>
            <a:ext cx="1843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Зимние подарки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7" name="Рисунок 6" descr="72b09bb3ac798f81c854bafb8186fdcc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181600" y="3962400"/>
            <a:ext cx="3099304" cy="24479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0" y="5791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Пусть каждый будет счастлив на земле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5200" y="5791200"/>
            <a:ext cx="1563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И другие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264692534_slgg_201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4400" y="1981200"/>
            <a:ext cx="7315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</a:rPr>
              <a:t>Анализ профессионального роста</a:t>
            </a:r>
          </a:p>
          <a:p>
            <a:endParaRPr lang="ru-RU" sz="3600" b="1" i="1" dirty="0" smtClean="0">
              <a:solidFill>
                <a:srgbClr val="7030A0"/>
              </a:solidFill>
            </a:endParaRPr>
          </a:p>
          <a:p>
            <a:r>
              <a:rPr lang="ru-RU" sz="2800" b="1" i="1" dirty="0" smtClean="0">
                <a:solidFill>
                  <a:srgbClr val="7030A0"/>
                </a:solidFill>
              </a:rPr>
              <a:t>Разработка  программы по элементарному </a:t>
            </a:r>
            <a:r>
              <a:rPr lang="ru-RU" sz="2800" b="1" i="1" dirty="0" err="1" smtClean="0">
                <a:solidFill>
                  <a:srgbClr val="7030A0"/>
                </a:solidFill>
              </a:rPr>
              <a:t>музицированию</a:t>
            </a:r>
            <a:r>
              <a:rPr lang="ru-RU" sz="2800" b="1" i="1" dirty="0" smtClean="0">
                <a:solidFill>
                  <a:srgbClr val="7030A0"/>
                </a:solidFill>
              </a:rPr>
              <a:t> для детей среднего дошкольного возраста в рамках работы с одаренными детьми (в работе).</a:t>
            </a:r>
          </a:p>
          <a:p>
            <a:endParaRPr lang="ru-RU" sz="36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_409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762000"/>
            <a:ext cx="9144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81200" y="0"/>
            <a:ext cx="4284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Достижения детей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51239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09600" y="685800"/>
            <a:ext cx="7391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</a:rPr>
              <a:t>Перспектива на 2015 – 2016 </a:t>
            </a:r>
            <a:r>
              <a:rPr lang="ru-RU" sz="3600" b="1" i="1" dirty="0" err="1" smtClean="0">
                <a:solidFill>
                  <a:srgbClr val="002060"/>
                </a:solidFill>
              </a:rPr>
              <a:t>уч</a:t>
            </a:r>
            <a:r>
              <a:rPr lang="ru-RU" sz="3600" b="1" i="1" dirty="0" smtClean="0">
                <a:solidFill>
                  <a:srgbClr val="002060"/>
                </a:solidFill>
              </a:rPr>
              <a:t>. год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76400"/>
            <a:ext cx="909120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600" dirty="0" smtClean="0">
                <a:solidFill>
                  <a:srgbClr val="002060"/>
                </a:solidFill>
              </a:rPr>
              <a:t>Продолжить подбор музыкального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 материала по темам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>
                <a:solidFill>
                  <a:srgbClr val="002060"/>
                </a:solidFill>
              </a:rPr>
              <a:t>Выявление и работа с одаренными детьми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>
                <a:solidFill>
                  <a:srgbClr val="002060"/>
                </a:solidFill>
              </a:rPr>
              <a:t>Разработка интегрированных занятий  для 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младших возрастных групп</a:t>
            </a:r>
          </a:p>
          <a:p>
            <a:endParaRPr lang="ru-RU" sz="3600" dirty="0" smtClean="0">
              <a:solidFill>
                <a:srgbClr val="002060"/>
              </a:solidFill>
            </a:endParaRP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7785770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3810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Желаю всем вдохновения и любви к своему делу!</a:t>
            </a:r>
            <a:endParaRPr lang="ru-RU" sz="40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G_6658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-4" y="0"/>
            <a:ext cx="9144003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48768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3100" b="1" dirty="0" smtClean="0">
                <a:solidFill>
                  <a:schemeClr val="bg1"/>
                </a:solidFill>
              </a:rPr>
              <a:t>Ведущая цель учебного года:</a:t>
            </a: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2700" b="1" dirty="0" smtClean="0">
                <a:solidFill>
                  <a:schemeClr val="bg1"/>
                </a:solidFill>
              </a:rPr>
              <a:t>Цель: </a:t>
            </a:r>
            <a:r>
              <a:rPr lang="ru-RU" sz="2700" dirty="0" smtClean="0">
                <a:solidFill>
                  <a:schemeClr val="bg1"/>
                </a:solidFill>
              </a:rPr>
              <a:t>Формирование нравственно-эстетической отзывчивости на музыкальное искусство</a:t>
            </a:r>
            <a:r>
              <a:rPr lang="ru-RU" sz="1600" dirty="0" smtClean="0">
                <a:solidFill>
                  <a:schemeClr val="bg1"/>
                </a:solidFill>
              </a:rPr>
              <a:t>.</a:t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> </a:t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> </a:t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> </a:t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2700" b="1" dirty="0" smtClean="0">
                <a:solidFill>
                  <a:schemeClr val="bg1"/>
                </a:solidFill>
              </a:rPr>
              <a:t>Задачи:  </a:t>
            </a:r>
            <a:r>
              <a:rPr lang="ru-RU" sz="2700" dirty="0" smtClean="0">
                <a:solidFill>
                  <a:schemeClr val="bg1"/>
                </a:solidFill>
              </a:rPr>
              <a:t>Обогащать знания детей новыми музыкальными впечатлениями, доставить радость, удовольствие;</a:t>
            </a:r>
            <a:br>
              <a:rPr lang="ru-RU" sz="2700" dirty="0" smtClean="0">
                <a:solidFill>
                  <a:schemeClr val="bg1"/>
                </a:solidFill>
              </a:rPr>
            </a:br>
            <a:r>
              <a:rPr lang="ru-RU" sz="2700" dirty="0" smtClean="0">
                <a:solidFill>
                  <a:schemeClr val="bg1"/>
                </a:solidFill>
              </a:rPr>
              <a:t>                Стимулировать творческую активность.</a:t>
            </a:r>
            <a:r>
              <a:rPr lang="ru-RU" sz="1600" dirty="0" smtClean="0">
                <a:solidFill>
                  <a:srgbClr val="0070C0"/>
                </a:solidFill>
              </a:rPr>
              <a:t/>
            </a:r>
            <a:br>
              <a:rPr lang="ru-RU" sz="1600" dirty="0" smtClean="0">
                <a:solidFill>
                  <a:srgbClr val="0070C0"/>
                </a:solidFill>
              </a:rPr>
            </a:br>
            <a:endParaRPr lang="ru-RU" sz="16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451239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4400" y="533400"/>
            <a:ext cx="7848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1 НОД Музыка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2 Кружок «Ритмика»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3 Кружок по элементарному </a:t>
            </a:r>
            <a:r>
              <a:rPr lang="ru-RU" sz="2800" dirty="0" err="1" smtClean="0">
                <a:solidFill>
                  <a:srgbClr val="C00000"/>
                </a:solidFill>
              </a:rPr>
              <a:t>музицированию</a:t>
            </a:r>
            <a:endParaRPr lang="ru-RU" sz="2800" dirty="0" smtClean="0">
              <a:solidFill>
                <a:srgbClr val="C00000"/>
              </a:solidFill>
            </a:endParaRPr>
          </a:p>
          <a:p>
            <a:r>
              <a:rPr lang="ru-RU" sz="2800" dirty="0" smtClean="0">
                <a:solidFill>
                  <a:srgbClr val="C00000"/>
                </a:solidFill>
              </a:rPr>
              <a:t>4 Праздники и развлечения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5Работа с педагогами (Консультации)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6Работа с родителями (Папки-передвижки, консультации, праздники и развлечения).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7.Участие в </a:t>
            </a:r>
            <a:r>
              <a:rPr lang="ru-RU" sz="2800" dirty="0" err="1" smtClean="0">
                <a:solidFill>
                  <a:srgbClr val="C00000"/>
                </a:solidFill>
              </a:rPr>
              <a:t>детско-родтельском</a:t>
            </a:r>
            <a:r>
              <a:rPr lang="ru-RU" sz="2800" dirty="0" smtClean="0">
                <a:solidFill>
                  <a:srgbClr val="C00000"/>
                </a:solidFill>
              </a:rPr>
              <a:t> проекте «Непоседы»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8.Участие в работе фольклорного кружка в группе №2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9.Организация и обогащение образовательной среды.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10.Участие в конкурсах и фестивалях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1.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838200"/>
            <a:ext cx="9144000" cy="6019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0"/>
            <a:ext cx="6101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Музыкальное занятие в гр.10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SC0773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pic>
        <p:nvPicPr>
          <p:cNvPr id="2" name="Рисунок 1" descr="DSC0771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934200" y="0"/>
            <a:ext cx="2209800" cy="3505200"/>
          </a:xfrm>
          <a:prstGeom prst="rect">
            <a:avLst/>
          </a:prstGeom>
        </p:spPr>
      </p:pic>
      <p:pic>
        <p:nvPicPr>
          <p:cNvPr id="3" name="Рисунок 2" descr="40.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0" y="0"/>
            <a:ext cx="2057400" cy="3581400"/>
          </a:xfrm>
          <a:prstGeom prst="rect">
            <a:avLst/>
          </a:prstGeom>
        </p:spPr>
      </p:pic>
      <p:pic>
        <p:nvPicPr>
          <p:cNvPr id="4" name="Рисунок 3" descr="42.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124200" y="0"/>
            <a:ext cx="2081213" cy="3352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600" y="0"/>
            <a:ext cx="6912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</a:rPr>
              <a:t>Фестиваль семейных ансамблей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0150123_11090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0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Фестиваль «Рождественские звездочки» в детском саду №13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631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19400" y="381000"/>
            <a:ext cx="2079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</a:rPr>
              <a:t>Ритмика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396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71600" y="533400"/>
            <a:ext cx="6241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Фольклорный праздник в гр.2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388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05400" y="5410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chemeClr val="bg1"/>
                </a:solidFill>
              </a:rPr>
              <a:t>«Непоседы»</a:t>
            </a:r>
            <a:endParaRPr lang="ru-RU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211</Words>
  <Application>Microsoft Office PowerPoint</Application>
  <PresentationFormat>Экран (4:3)</PresentationFormat>
  <Paragraphs>40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Охотникова Татьяна Викторовна Музыкальный руководитель высшей категории</vt:lpstr>
      <vt:lpstr>  Ведущая цель учебного года: Цель: Формирование нравственно-эстетической отзывчивости на музыкальное искусство.       Задачи:  Обогащать знания детей новыми музыкальными впечатлениями, доставить радость, удовольствие;                 Стимулировать творческую активность.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ФГОС в деятельности музыкального руководителя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№ НАЗВАНИЕ ВОЗРАСТ ПЕДАГОГИ</dc:title>
  <cp:lastModifiedBy>КЦ</cp:lastModifiedBy>
  <cp:revision>16</cp:revision>
  <dcterms:modified xsi:type="dcterms:W3CDTF">2015-06-08T15:12:19Z</dcterms:modified>
</cp:coreProperties>
</file>